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3"/>
    <p:sldId id="256" r:id="rId4"/>
    <p:sldId id="259" r:id="rId5"/>
    <p:sldId id="273" r:id="rId6"/>
    <p:sldId id="258" r:id="rId7"/>
    <p:sldId id="263" r:id="rId8"/>
    <p:sldId id="261" r:id="rId9"/>
    <p:sldId id="276" r:id="rId10"/>
    <p:sldId id="274" r:id="rId11"/>
    <p:sldId id="277" r:id="rId12"/>
    <p:sldId id="275" r:id="rId13"/>
    <p:sldId id="278" r:id="rId14"/>
    <p:sldId id="279" r:id="rId15"/>
    <p:sldId id="264" r:id="rId16"/>
    <p:sldId id="266" r:id="rId17"/>
    <p:sldId id="267" r:id="rId18"/>
    <p:sldId id="268" r:id="rId19"/>
    <p:sldId id="281" r:id="rId20"/>
    <p:sldId id="269" r:id="rId21"/>
    <p:sldId id="282" r:id="rId22"/>
    <p:sldId id="270"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A5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p:scale>
          <a:sx n="75" d="100"/>
          <a:sy n="75" d="100"/>
        </p:scale>
        <p:origin x="-1350" y="-864"/>
      </p:cViewPr>
      <p:guideLst>
        <p:guide orient="horz" pos="218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pic>
        <p:nvPicPr>
          <p:cNvPr id="7" name="Picture 2" descr="C:\Users\Administrator\Desktop\新品上市.png"/>
          <p:cNvPicPr>
            <a:picLocks noChangeAspect="1" noChangeArrowheads="1"/>
          </p:cNvPicPr>
          <p:nvPr userDrawn="1"/>
        </p:nvPicPr>
        <p:blipFill>
          <a:blip r:embed="rId12"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solidFill>
            <a:srgbClr val="68A5A2"/>
          </a:solidFill>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tags" Target="../tags/tag27.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33.xml"/><Relationship Id="rId2" Type="http://schemas.openxmlformats.org/officeDocument/2006/relationships/image" Target="../media/image10.png"/><Relationship Id="rId1" Type="http://schemas.openxmlformats.org/officeDocument/2006/relationships/tags" Target="../tags/tag32.xml"/></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tags" Target="../tags/tag34.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8.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9.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3.png"/><Relationship Id="rId3" Type="http://schemas.openxmlformats.org/officeDocument/2006/relationships/tags" Target="../tags/tag41.xml"/><Relationship Id="rId2" Type="http://schemas.openxmlformats.org/officeDocument/2006/relationships/image" Target="../media/image12.png"/><Relationship Id="rId1" Type="http://schemas.openxmlformats.org/officeDocument/2006/relationships/tags" Target="../tags/tag40.xml"/></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9" Type="http://schemas.openxmlformats.org/officeDocument/2006/relationships/tags" Target="../tags/tag15.xml"/><Relationship Id="rId8" Type="http://schemas.openxmlformats.org/officeDocument/2006/relationships/tags" Target="../tags/tag14.xml"/><Relationship Id="rId7" Type="http://schemas.openxmlformats.org/officeDocument/2006/relationships/tags" Target="../tags/tag13.xml"/><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0" Type="http://schemas.openxmlformats.org/officeDocument/2006/relationships/slideLayout" Target="../slideLayouts/slideLayout1.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7.xml"/><Relationship Id="rId1" Type="http://schemas.openxmlformats.org/officeDocument/2006/relationships/tags" Target="../tags/tag16.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24.xml"/><Relationship Id="rId7" Type="http://schemas.openxmlformats.org/officeDocument/2006/relationships/tags" Target="../tags/tag23.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956558" y="2088212"/>
            <a:ext cx="6278880" cy="829945"/>
          </a:xfrm>
          <a:prstGeom prst="rect">
            <a:avLst/>
          </a:prstGeom>
        </p:spPr>
        <p:txBody>
          <a:bodyPr wrap="none">
            <a:spAutoFit/>
          </a:bodyPr>
          <a:lstStyle/>
          <a:p>
            <a:pPr algn="ctr"/>
            <a:r>
              <a:rPr lang="zh-CN" altLang="en-US" sz="4800" dirty="0">
                <a:solidFill>
                  <a:srgbClr val="68A5A2"/>
                </a:solidFill>
                <a:latin typeface="Times New Roman" panose="02020503050405090304"/>
                <a:ea typeface="方正清刻本悦宋简体"/>
                <a:sym typeface="Times New Roman" panose="02020503050405090304"/>
              </a:rPr>
              <a:t>环境感知犯罪事件预测</a:t>
            </a:r>
            <a:endParaRPr lang="zh-CN" altLang="en-US" sz="4800" dirty="0">
              <a:solidFill>
                <a:srgbClr val="68A5A2"/>
              </a:solidFill>
              <a:latin typeface="Times New Roman" panose="02020503050405090304"/>
              <a:ea typeface="方正清刻本悦宋简体"/>
              <a:sym typeface="Times New Roman" panose="02020503050405090304"/>
            </a:endParaRPr>
          </a:p>
        </p:txBody>
      </p:sp>
      <p:sp>
        <p:nvSpPr>
          <p:cNvPr id="5" name="矩形 4"/>
          <p:cNvSpPr/>
          <p:nvPr/>
        </p:nvSpPr>
        <p:spPr>
          <a:xfrm>
            <a:off x="4574540" y="3039745"/>
            <a:ext cx="3043555" cy="520065"/>
          </a:xfrm>
          <a:prstGeom prst="rect">
            <a:avLst/>
          </a:prstGeom>
        </p:spPr>
        <p:txBody>
          <a:bodyPr wrap="square">
            <a:noAutofit/>
          </a:bodyPr>
          <a:lstStyle/>
          <a:p>
            <a:pPr algn="dist"/>
            <a:endParaRPr lang="en-US" altLang="zh-CN" sz="2800" dirty="0">
              <a:latin typeface="Times New Roman" panose="02020503050405090304"/>
              <a:ea typeface="方正清刻本悦宋简体"/>
              <a:sym typeface="Times New Roman" panose="02020503050405090304"/>
            </a:endParaRPr>
          </a:p>
        </p:txBody>
      </p:sp>
      <p:cxnSp>
        <p:nvCxnSpPr>
          <p:cNvPr id="7" name="直接连接符 6"/>
          <p:cNvCxnSpPr/>
          <p:nvPr/>
        </p:nvCxnSpPr>
        <p:spPr>
          <a:xfrm>
            <a:off x="4762133" y="3511605"/>
            <a:ext cx="2672715" cy="0"/>
          </a:xfrm>
          <a:prstGeom prst="line">
            <a:avLst/>
          </a:prstGeom>
          <a:ln w="28575">
            <a:solidFill>
              <a:srgbClr val="68A5A2"/>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3957955" y="4384675"/>
            <a:ext cx="4281170" cy="506730"/>
          </a:xfrm>
          <a:prstGeom prst="rect">
            <a:avLst/>
          </a:prstGeom>
        </p:spPr>
        <p:txBody>
          <a:bodyPr wrap="square">
            <a:spAutoFit/>
          </a:bodyPr>
          <a:lstStyle/>
          <a:p>
            <a:pPr algn="ctr">
              <a:lnSpc>
                <a:spcPct val="150000"/>
              </a:lnSpc>
            </a:pPr>
            <a:r>
              <a:rPr lang="zh-CN" altLang="en-US" dirty="0">
                <a:latin typeface="Times New Roman" panose="02020503050405090304"/>
                <a:ea typeface="方正清刻本悦宋简体"/>
                <a:sym typeface="Times New Roman" panose="02020503050405090304"/>
              </a:rPr>
              <a:t>小组成员：郑泓东</a:t>
            </a:r>
            <a:r>
              <a:rPr lang="en-US" altLang="zh-CN" dirty="0">
                <a:latin typeface="Times New Roman" panose="02020503050405090304"/>
                <a:ea typeface="方正清刻本悦宋简体"/>
                <a:sym typeface="Times New Roman" panose="02020503050405090304"/>
              </a:rPr>
              <a:t>  </a:t>
            </a:r>
            <a:r>
              <a:rPr lang="zh-CN" altLang="en-US" dirty="0">
                <a:latin typeface="Times New Roman" panose="02020503050405090304"/>
                <a:ea typeface="方正清刻本悦宋简体"/>
                <a:sym typeface="Times New Roman" panose="02020503050405090304"/>
              </a:rPr>
              <a:t>黄裔杰</a:t>
            </a:r>
            <a:endParaRPr lang="zh-CN" altLang="en-US" dirty="0">
              <a:latin typeface="Times New Roman" panose="02020503050405090304"/>
              <a:ea typeface="方正清刻本悦宋简体"/>
              <a:sym typeface="Times New Roman" panose="02020503050405090304"/>
            </a:endParaRPr>
          </a:p>
        </p:txBody>
      </p:sp>
      <p:sp>
        <p:nvSpPr>
          <p:cNvPr id="2" name="文本框 1"/>
          <p:cNvSpPr txBox="1"/>
          <p:nvPr/>
        </p:nvSpPr>
        <p:spPr>
          <a:xfrm>
            <a:off x="4342765" y="3066415"/>
            <a:ext cx="3190240" cy="460375"/>
          </a:xfrm>
          <a:prstGeom prst="rect">
            <a:avLst/>
          </a:prstGeom>
          <a:noFill/>
        </p:spPr>
        <p:txBody>
          <a:bodyPr wrap="square" rtlCol="0">
            <a:spAutoFit/>
          </a:bodyPr>
          <a:p>
            <a:r>
              <a:rPr lang="en-US" altLang="zh-CN"/>
              <a:t>      </a:t>
            </a:r>
            <a:r>
              <a:rPr lang="en-US" altLang="zh-CN" sz="2400"/>
              <a:t> </a:t>
            </a:r>
            <a:r>
              <a:rPr lang="zh-CN" altLang="en-US" sz="2400" dirty="0">
                <a:latin typeface="Times New Roman" panose="02020503050405090304"/>
                <a:ea typeface="方正清刻本悦宋简体"/>
              </a:rPr>
              <a:t>Los Angeles Crime</a:t>
            </a:r>
            <a:endParaRPr lang="en-US" altLang="zh-CN" sz="240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矩形 6"/>
          <p:cNvSpPr/>
          <p:nvPr>
            <p:custDataLst>
              <p:tags r:id="rId1"/>
            </p:custDataLst>
          </p:nvPr>
        </p:nvSpPr>
        <p:spPr>
          <a:xfrm>
            <a:off x="4916170" y="88265"/>
            <a:ext cx="2359660" cy="510540"/>
          </a:xfrm>
          <a:prstGeom prst="rect">
            <a:avLst/>
          </a:prstGeom>
        </p:spPr>
        <p:txBody>
          <a:bodyPr wrap="none">
            <a:noAutofit/>
          </a:bodyPr>
          <a:p>
            <a:r>
              <a:rPr lang="zh-CN" altLang="en-US" sz="2800" dirty="0">
                <a:solidFill>
                  <a:schemeClr val="bg1"/>
                </a:solidFill>
                <a:latin typeface="Times New Roman" panose="02020503050405090304"/>
                <a:ea typeface="方正清刻本悦宋简体"/>
                <a:sym typeface="Times New Roman" panose="02020503050405090304"/>
              </a:rPr>
              <a:t>数据预处理</a:t>
            </a:r>
            <a:r>
              <a:rPr lang="zh-CN" altLang="en-US" sz="2800" dirty="0">
                <a:solidFill>
                  <a:schemeClr val="bg1"/>
                </a:solidFill>
                <a:latin typeface="Times New Roman" panose="02020503050405090304"/>
                <a:ea typeface="方正清刻本悦宋简体"/>
                <a:sym typeface="Times New Roman" panose="02020503050405090304"/>
              </a:rPr>
              <a:t>与概览</a:t>
            </a:r>
            <a:endParaRPr lang="zh-CN" altLang="en-US" sz="2800" dirty="0">
              <a:solidFill>
                <a:schemeClr val="bg1"/>
              </a:solidFill>
              <a:latin typeface="Times New Roman" panose="02020503050405090304"/>
              <a:ea typeface="方正清刻本悦宋简体"/>
              <a:sym typeface="Times New Roman" panose="02020503050405090304"/>
            </a:endParaRPr>
          </a:p>
        </p:txBody>
      </p:sp>
      <p:pic>
        <p:nvPicPr>
          <p:cNvPr id="6" name="图片 5"/>
          <p:cNvPicPr>
            <a:picLocks noChangeAspect="1"/>
          </p:cNvPicPr>
          <p:nvPr/>
        </p:nvPicPr>
        <p:blipFill>
          <a:blip r:embed="rId2"/>
          <a:stretch>
            <a:fillRect/>
          </a:stretch>
        </p:blipFill>
        <p:spPr>
          <a:xfrm>
            <a:off x="914400" y="762000"/>
            <a:ext cx="7706360" cy="4949190"/>
          </a:xfrm>
          <a:prstGeom prst="rect">
            <a:avLst/>
          </a:prstGeom>
        </p:spPr>
      </p:pic>
      <p:pic>
        <p:nvPicPr>
          <p:cNvPr id="5" name="图片 4"/>
          <p:cNvPicPr>
            <a:picLocks noChangeAspect="1"/>
          </p:cNvPicPr>
          <p:nvPr/>
        </p:nvPicPr>
        <p:blipFill>
          <a:blip r:embed="rId3"/>
          <a:stretch>
            <a:fillRect/>
          </a:stretch>
        </p:blipFill>
        <p:spPr>
          <a:xfrm>
            <a:off x="4497070" y="1476375"/>
            <a:ext cx="6759575" cy="4546600"/>
          </a:xfrm>
          <a:prstGeom prst="rect">
            <a:avLst/>
          </a:prstGeom>
        </p:spPr>
      </p:pic>
      <p:sp>
        <p:nvSpPr>
          <p:cNvPr id="8" name="文本框 7"/>
          <p:cNvSpPr txBox="1"/>
          <p:nvPr/>
        </p:nvSpPr>
        <p:spPr>
          <a:xfrm>
            <a:off x="8697595" y="906145"/>
            <a:ext cx="2314575" cy="368300"/>
          </a:xfrm>
          <a:prstGeom prst="rect">
            <a:avLst/>
          </a:prstGeom>
          <a:noFill/>
        </p:spPr>
        <p:txBody>
          <a:bodyPr wrap="square" rtlCol="0">
            <a:spAutoFit/>
          </a:bodyPr>
          <a:p>
            <a:r>
              <a:rPr lang="zh-CN" altLang="en-US"/>
              <a:t>受害人信息及处理</a:t>
            </a:r>
            <a:endParaRPr lang="zh-CN" altLang="en-US"/>
          </a:p>
        </p:txBody>
      </p:sp>
      <p:graphicFrame>
        <p:nvGraphicFramePr>
          <p:cNvPr id="2" name="表格 1"/>
          <p:cNvGraphicFramePr/>
          <p:nvPr>
            <p:custDataLst>
              <p:tags r:id="rId4"/>
            </p:custDataLst>
          </p:nvPr>
        </p:nvGraphicFramePr>
        <p:xfrm>
          <a:off x="914400" y="4239895"/>
          <a:ext cx="3010535" cy="1524000"/>
        </p:xfrm>
        <a:graphic>
          <a:graphicData uri="http://schemas.openxmlformats.org/drawingml/2006/table">
            <a:tbl>
              <a:tblPr firstRow="1" bandRow="1">
                <a:tableStyleId>{5C22544A-7EE6-4342-B048-85BDC9FD1C3A}</a:tableStyleId>
              </a:tblPr>
              <a:tblGrid>
                <a:gridCol w="871220"/>
                <a:gridCol w="2139315"/>
              </a:tblGrid>
              <a:tr h="381000">
                <a:tc>
                  <a:txBody>
                    <a:bodyPr/>
                    <a:p>
                      <a:pPr>
                        <a:buNone/>
                      </a:pPr>
                      <a:r>
                        <a:rPr lang="en-US" altLang="zh-CN"/>
                        <a:t>Top 3</a:t>
                      </a:r>
                      <a:endParaRPr lang="en-US" altLang="zh-CN"/>
                    </a:p>
                  </a:txBody>
                  <a:tcPr/>
                </a:tc>
                <a:tc>
                  <a:txBody>
                    <a:bodyPr/>
                    <a:p>
                      <a:pPr>
                        <a:buNone/>
                      </a:pPr>
                      <a:r>
                        <a:rPr lang="zh-CN" altLang="en-US"/>
                        <a:t>种族</a:t>
                      </a:r>
                      <a:endParaRPr lang="zh-CN" altLang="en-US"/>
                    </a:p>
                  </a:txBody>
                  <a:tcPr/>
                </a:tc>
              </a:tr>
              <a:tr h="381000">
                <a:tc>
                  <a:txBody>
                    <a:bodyPr/>
                    <a:p>
                      <a:pPr>
                        <a:buNone/>
                      </a:pPr>
                      <a:r>
                        <a:rPr lang="en-US" altLang="zh-CN"/>
                        <a:t>1</a:t>
                      </a:r>
                      <a:endParaRPr lang="en-US" altLang="zh-CN"/>
                    </a:p>
                  </a:txBody>
                  <a:tcPr/>
                </a:tc>
                <a:tc>
                  <a:txBody>
                    <a:bodyPr/>
                    <a:p>
                      <a:pPr>
                        <a:buNone/>
                      </a:pPr>
                      <a:r>
                        <a:rPr lang="en-US" altLang="zh-CN"/>
                        <a:t>H </a:t>
                      </a:r>
                      <a:r>
                        <a:rPr lang="zh-CN" altLang="en-US"/>
                        <a:t>（西语</a:t>
                      </a:r>
                      <a:r>
                        <a:rPr lang="zh-CN" altLang="en-US"/>
                        <a:t>裔）</a:t>
                      </a:r>
                      <a:endParaRPr lang="zh-CN" altLang="en-US"/>
                    </a:p>
                  </a:txBody>
                  <a:tcPr/>
                </a:tc>
              </a:tr>
              <a:tr h="381000">
                <a:tc>
                  <a:txBody>
                    <a:bodyPr/>
                    <a:p>
                      <a:pPr>
                        <a:buNone/>
                      </a:pPr>
                      <a:r>
                        <a:rPr lang="en-US" altLang="zh-CN"/>
                        <a:t>2</a:t>
                      </a:r>
                      <a:endParaRPr lang="en-US" altLang="zh-CN"/>
                    </a:p>
                  </a:txBody>
                  <a:tcPr/>
                </a:tc>
                <a:tc>
                  <a:txBody>
                    <a:bodyPr/>
                    <a:p>
                      <a:pPr>
                        <a:buNone/>
                      </a:pPr>
                      <a:r>
                        <a:rPr lang="en-US" altLang="zh-CN" sz="1800">
                          <a:sym typeface="+mn-ea"/>
                        </a:rPr>
                        <a:t>B </a:t>
                      </a:r>
                      <a:r>
                        <a:rPr lang="zh-CN" altLang="en-US" sz="1800">
                          <a:sym typeface="+mn-ea"/>
                        </a:rPr>
                        <a:t>（</a:t>
                      </a:r>
                      <a:r>
                        <a:rPr lang="zh-CN" altLang="en-US"/>
                        <a:t>非裔美国人）</a:t>
                      </a:r>
                      <a:endParaRPr lang="zh-CN" altLang="en-US"/>
                    </a:p>
                  </a:txBody>
                  <a:tcPr/>
                </a:tc>
              </a:tr>
              <a:tr h="381000">
                <a:tc>
                  <a:txBody>
                    <a:bodyPr/>
                    <a:p>
                      <a:pPr>
                        <a:buNone/>
                      </a:pPr>
                      <a:r>
                        <a:rPr lang="en-US" altLang="zh-CN"/>
                        <a:t>3</a:t>
                      </a:r>
                      <a:endParaRPr lang="en-US" altLang="zh-CN"/>
                    </a:p>
                  </a:txBody>
                  <a:tcPr/>
                </a:tc>
                <a:tc>
                  <a:txBody>
                    <a:bodyPr/>
                    <a:p>
                      <a:pPr>
                        <a:buNone/>
                      </a:pPr>
                      <a:r>
                        <a:rPr lang="en-US" altLang="zh-CN"/>
                        <a:t>W </a:t>
                      </a:r>
                      <a:r>
                        <a:rPr lang="zh-CN" altLang="en-US"/>
                        <a:t>（白人，欧洲裔）</a:t>
                      </a:r>
                      <a:endParaRPr lang="zh-CN" altLang="en-US"/>
                    </a:p>
                  </a:txBody>
                  <a:tcPr/>
                </a:tc>
              </a:tr>
            </a:tbl>
          </a:graphicData>
        </a:graphic>
      </p:graphicFrame>
      <p:graphicFrame>
        <p:nvGraphicFramePr>
          <p:cNvPr id="3" name="表格 2"/>
          <p:cNvGraphicFramePr/>
          <p:nvPr>
            <p:custDataLst>
              <p:tags r:id="rId5"/>
            </p:custDataLst>
          </p:nvPr>
        </p:nvGraphicFramePr>
        <p:xfrm>
          <a:off x="8620760" y="1476375"/>
          <a:ext cx="3010535" cy="1524000"/>
        </p:xfrm>
        <a:graphic>
          <a:graphicData uri="http://schemas.openxmlformats.org/drawingml/2006/table">
            <a:tbl>
              <a:tblPr firstRow="1" bandRow="1">
                <a:tableStyleId>{5C22544A-7EE6-4342-B048-85BDC9FD1C3A}</a:tableStyleId>
              </a:tblPr>
              <a:tblGrid>
                <a:gridCol w="871220"/>
                <a:gridCol w="2139315"/>
              </a:tblGrid>
              <a:tr h="381000">
                <a:tc>
                  <a:txBody>
                    <a:bodyPr/>
                    <a:p>
                      <a:pPr>
                        <a:buNone/>
                      </a:pPr>
                      <a:r>
                        <a:rPr lang="en-US" altLang="zh-CN"/>
                        <a:t>Top 3</a:t>
                      </a:r>
                      <a:endParaRPr lang="en-US" altLang="zh-CN"/>
                    </a:p>
                  </a:txBody>
                  <a:tcPr/>
                </a:tc>
                <a:tc>
                  <a:txBody>
                    <a:bodyPr/>
                    <a:p>
                      <a:pPr>
                        <a:buNone/>
                      </a:pPr>
                      <a:r>
                        <a:rPr lang="zh-CN" altLang="en-US"/>
                        <a:t>性别</a:t>
                      </a:r>
                      <a:endParaRPr lang="zh-CN" altLang="en-US"/>
                    </a:p>
                  </a:txBody>
                  <a:tcPr/>
                </a:tc>
              </a:tr>
              <a:tr h="381000">
                <a:tc>
                  <a:txBody>
                    <a:bodyPr/>
                    <a:p>
                      <a:pPr>
                        <a:buNone/>
                      </a:pPr>
                      <a:r>
                        <a:rPr lang="en-US" altLang="zh-CN"/>
                        <a:t>1</a:t>
                      </a:r>
                      <a:endParaRPr lang="en-US" altLang="zh-CN"/>
                    </a:p>
                  </a:txBody>
                  <a:tcPr/>
                </a:tc>
                <a:tc>
                  <a:txBody>
                    <a:bodyPr/>
                    <a:p>
                      <a:pPr>
                        <a:buNone/>
                      </a:pPr>
                      <a:r>
                        <a:rPr lang="en-US" altLang="zh-CN"/>
                        <a:t>M </a:t>
                      </a:r>
                      <a:r>
                        <a:rPr lang="zh-CN" altLang="en-US"/>
                        <a:t>（男性，</a:t>
                      </a:r>
                      <a:r>
                        <a:rPr lang="en-US" altLang="zh-CN"/>
                        <a:t>48.5%</a:t>
                      </a:r>
                      <a:r>
                        <a:rPr lang="zh-CN" altLang="en-US"/>
                        <a:t>）</a:t>
                      </a:r>
                      <a:endParaRPr lang="zh-CN" altLang="en-US"/>
                    </a:p>
                  </a:txBody>
                  <a:tcPr/>
                </a:tc>
              </a:tr>
              <a:tr h="381000">
                <a:tc>
                  <a:txBody>
                    <a:bodyPr/>
                    <a:p>
                      <a:pPr>
                        <a:buNone/>
                      </a:pPr>
                      <a:r>
                        <a:rPr lang="en-US" altLang="zh-CN"/>
                        <a:t>2</a:t>
                      </a:r>
                      <a:endParaRPr lang="en-US" altLang="zh-CN"/>
                    </a:p>
                  </a:txBody>
                  <a:tcPr/>
                </a:tc>
                <a:tc>
                  <a:txBody>
                    <a:bodyPr/>
                    <a:p>
                      <a:pPr>
                        <a:buNone/>
                      </a:pPr>
                      <a:r>
                        <a:rPr lang="en-US" altLang="zh-CN" sz="1800">
                          <a:sym typeface="+mn-ea"/>
                        </a:rPr>
                        <a:t>F </a:t>
                      </a:r>
                      <a:r>
                        <a:rPr lang="zh-CN" altLang="en-US" sz="1800">
                          <a:sym typeface="+mn-ea"/>
                        </a:rPr>
                        <a:t>（女性，</a:t>
                      </a:r>
                      <a:r>
                        <a:rPr lang="en-US" altLang="zh-CN" sz="1800">
                          <a:sym typeface="+mn-ea"/>
                        </a:rPr>
                        <a:t>45.8%</a:t>
                      </a:r>
                      <a:r>
                        <a:rPr lang="zh-CN" altLang="en-US"/>
                        <a:t>）</a:t>
                      </a:r>
                      <a:endParaRPr lang="zh-CN" altLang="en-US"/>
                    </a:p>
                  </a:txBody>
                  <a:tcPr/>
                </a:tc>
              </a:tr>
              <a:tr h="381000">
                <a:tc>
                  <a:txBody>
                    <a:bodyPr/>
                    <a:p>
                      <a:pPr>
                        <a:buNone/>
                      </a:pPr>
                      <a:r>
                        <a:rPr lang="en-US" altLang="zh-CN"/>
                        <a:t>3</a:t>
                      </a:r>
                      <a:endParaRPr lang="en-US" altLang="zh-CN"/>
                    </a:p>
                  </a:txBody>
                  <a:tcPr/>
                </a:tc>
                <a:tc>
                  <a:txBody>
                    <a:bodyPr/>
                    <a:p>
                      <a:pPr>
                        <a:buNone/>
                      </a:pPr>
                      <a:r>
                        <a:rPr lang="en-US" altLang="zh-CN"/>
                        <a:t>X</a:t>
                      </a:r>
                      <a:r>
                        <a:rPr lang="zh-CN" altLang="en-US"/>
                        <a:t>（未知，</a:t>
                      </a:r>
                      <a:r>
                        <a:rPr lang="en-US" altLang="zh-CN"/>
                        <a:t>5.76%</a:t>
                      </a:r>
                      <a:r>
                        <a:rPr lang="zh-CN" altLang="en-US"/>
                        <a:t>）</a:t>
                      </a:r>
                      <a:endParaRPr lang="zh-CN" altLang="en-US"/>
                    </a:p>
                  </a:txBody>
                  <a:tcPr/>
                </a:tc>
              </a:tr>
            </a:tbl>
          </a:graphicData>
        </a:graphic>
      </p:graphicFrame>
      <p:sp>
        <p:nvSpPr>
          <p:cNvPr id="4" name="文本框 3"/>
          <p:cNvSpPr txBox="1"/>
          <p:nvPr/>
        </p:nvSpPr>
        <p:spPr>
          <a:xfrm>
            <a:off x="1010285" y="1042035"/>
            <a:ext cx="563880" cy="645160"/>
          </a:xfrm>
          <a:prstGeom prst="rect">
            <a:avLst/>
          </a:prstGeom>
          <a:noFill/>
        </p:spPr>
        <p:txBody>
          <a:bodyPr wrap="square" rtlCol="0">
            <a:spAutoFit/>
          </a:bodyPr>
          <a:p>
            <a:r>
              <a:rPr lang="zh-CN" altLang="en-US"/>
              <a:t>种族</a:t>
            </a:r>
            <a:endParaRPr lang="zh-CN" altLang="en-US"/>
          </a:p>
        </p:txBody>
      </p:sp>
      <p:sp>
        <p:nvSpPr>
          <p:cNvPr id="9" name="文本框 8"/>
          <p:cNvSpPr txBox="1"/>
          <p:nvPr/>
        </p:nvSpPr>
        <p:spPr>
          <a:xfrm>
            <a:off x="9782175" y="5226050"/>
            <a:ext cx="1042670" cy="368300"/>
          </a:xfrm>
          <a:prstGeom prst="rect">
            <a:avLst/>
          </a:prstGeom>
          <a:noFill/>
        </p:spPr>
        <p:txBody>
          <a:bodyPr wrap="square" rtlCol="0">
            <a:spAutoFit/>
          </a:bodyPr>
          <a:p>
            <a:r>
              <a:rPr lang="zh-CN" altLang="en-US"/>
              <a:t>性别</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down)">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down)">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down)">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wipe(down)">
                                      <p:cBhvr>
                                        <p:cTn id="3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9" grpId="0"/>
      <p:bldP spid="9"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age_before"/>
          <p:cNvPicPr>
            <a:picLocks noChangeAspect="1"/>
          </p:cNvPicPr>
          <p:nvPr/>
        </p:nvPicPr>
        <p:blipFill>
          <a:blip r:embed="rId1"/>
          <a:stretch>
            <a:fillRect/>
          </a:stretch>
        </p:blipFill>
        <p:spPr>
          <a:xfrm>
            <a:off x="1257300" y="1346835"/>
            <a:ext cx="9591040" cy="2312035"/>
          </a:xfrm>
          <a:prstGeom prst="rect">
            <a:avLst/>
          </a:prstGeom>
        </p:spPr>
      </p:pic>
      <p:pic>
        <p:nvPicPr>
          <p:cNvPr id="5" name="图片 4" descr="age_after"/>
          <p:cNvPicPr>
            <a:picLocks noChangeAspect="1"/>
          </p:cNvPicPr>
          <p:nvPr/>
        </p:nvPicPr>
        <p:blipFill>
          <a:blip r:embed="rId2"/>
          <a:stretch>
            <a:fillRect/>
          </a:stretch>
        </p:blipFill>
        <p:spPr>
          <a:xfrm>
            <a:off x="1257300" y="3658870"/>
            <a:ext cx="9592310" cy="2372360"/>
          </a:xfrm>
          <a:prstGeom prst="rect">
            <a:avLst/>
          </a:prstGeom>
        </p:spPr>
      </p:pic>
      <p:sp>
        <p:nvSpPr>
          <p:cNvPr id="7" name="下箭头 6"/>
          <p:cNvSpPr/>
          <p:nvPr/>
        </p:nvSpPr>
        <p:spPr>
          <a:xfrm>
            <a:off x="7240270" y="3538855"/>
            <a:ext cx="306070" cy="75946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7828280" y="3612515"/>
            <a:ext cx="2019300" cy="368300"/>
          </a:xfrm>
          <a:prstGeom prst="rect">
            <a:avLst/>
          </a:prstGeom>
          <a:noFill/>
        </p:spPr>
        <p:txBody>
          <a:bodyPr wrap="square" rtlCol="0">
            <a:spAutoFit/>
          </a:bodyPr>
          <a:p>
            <a:r>
              <a:rPr lang="zh-CN" altLang="en-US"/>
              <a:t>去掉不合法的年</a:t>
            </a:r>
            <a:r>
              <a:rPr lang="zh-CN" altLang="en-US"/>
              <a:t>龄</a:t>
            </a:r>
            <a:endParaRPr lang="zh-CN" altLang="en-US"/>
          </a:p>
        </p:txBody>
      </p:sp>
      <p:sp>
        <p:nvSpPr>
          <p:cNvPr id="11" name="矩形 10"/>
          <p:cNvSpPr/>
          <p:nvPr>
            <p:custDataLst>
              <p:tags r:id="rId3"/>
            </p:custDataLst>
          </p:nvPr>
        </p:nvSpPr>
        <p:spPr>
          <a:xfrm>
            <a:off x="4916170" y="88265"/>
            <a:ext cx="2359660" cy="510540"/>
          </a:xfrm>
          <a:prstGeom prst="rect">
            <a:avLst/>
          </a:prstGeom>
        </p:spPr>
        <p:txBody>
          <a:bodyPr wrap="none">
            <a:noAutofit/>
          </a:bodyPr>
          <a:p>
            <a:r>
              <a:rPr lang="zh-CN" altLang="en-US" sz="2800" dirty="0">
                <a:solidFill>
                  <a:schemeClr val="bg1"/>
                </a:solidFill>
                <a:latin typeface="Times New Roman" panose="02020503050405090304"/>
                <a:ea typeface="方正清刻本悦宋简体"/>
                <a:sym typeface="Times New Roman" panose="02020503050405090304"/>
              </a:rPr>
              <a:t>数据预处理</a:t>
            </a:r>
            <a:r>
              <a:rPr lang="zh-CN" altLang="en-US" sz="2800" dirty="0">
                <a:solidFill>
                  <a:schemeClr val="bg1"/>
                </a:solidFill>
                <a:latin typeface="Times New Roman" panose="02020503050405090304"/>
                <a:ea typeface="方正清刻本悦宋简体"/>
                <a:sym typeface="Times New Roman" panose="02020503050405090304"/>
              </a:rPr>
              <a:t>与概览</a:t>
            </a:r>
            <a:endParaRPr lang="zh-CN" altLang="en-US" sz="2800" dirty="0">
              <a:solidFill>
                <a:schemeClr val="bg1"/>
              </a:solidFill>
              <a:latin typeface="Times New Roman" panose="02020503050405090304"/>
              <a:ea typeface="方正清刻本悦宋简体"/>
              <a:sym typeface="Times New Roman" panose="02020503050405090304"/>
            </a:endParaRPr>
          </a:p>
        </p:txBody>
      </p:sp>
      <p:sp>
        <p:nvSpPr>
          <p:cNvPr id="9" name="文本框 8"/>
          <p:cNvSpPr txBox="1"/>
          <p:nvPr>
            <p:custDataLst>
              <p:tags r:id="rId4"/>
            </p:custDataLst>
          </p:nvPr>
        </p:nvSpPr>
        <p:spPr>
          <a:xfrm>
            <a:off x="8697595" y="906145"/>
            <a:ext cx="2314575" cy="368300"/>
          </a:xfrm>
          <a:prstGeom prst="rect">
            <a:avLst/>
          </a:prstGeom>
          <a:noFill/>
        </p:spPr>
        <p:txBody>
          <a:bodyPr wrap="square" rtlCol="0">
            <a:spAutoFit/>
          </a:bodyPr>
          <a:p>
            <a:r>
              <a:rPr lang="zh-CN" altLang="en-US"/>
              <a:t>受害人信息及处理</a:t>
            </a:r>
            <a:endParaRPr lang="zh-CN" altLang="en-US"/>
          </a:p>
        </p:txBody>
      </p:sp>
      <p:sp>
        <p:nvSpPr>
          <p:cNvPr id="2" name="文本框 1"/>
          <p:cNvSpPr txBox="1"/>
          <p:nvPr/>
        </p:nvSpPr>
        <p:spPr>
          <a:xfrm>
            <a:off x="2961005" y="3471545"/>
            <a:ext cx="3361055" cy="368300"/>
          </a:xfrm>
          <a:prstGeom prst="rect">
            <a:avLst/>
          </a:prstGeom>
          <a:noFill/>
        </p:spPr>
        <p:txBody>
          <a:bodyPr wrap="square" rtlCol="0">
            <a:spAutoFit/>
          </a:bodyPr>
          <a:p>
            <a:r>
              <a:rPr lang="zh-CN" altLang="en-US">
                <a:solidFill>
                  <a:srgbClr val="00B050"/>
                </a:solidFill>
              </a:rPr>
              <a:t>集中分布在20-39岁</a:t>
            </a:r>
            <a:endParaRPr lang="zh-CN" altLang="en-US">
              <a:solidFill>
                <a:srgbClr val="00B050"/>
              </a:solidFill>
            </a:endParaRPr>
          </a:p>
        </p:txBody>
      </p:sp>
      <p:sp>
        <p:nvSpPr>
          <p:cNvPr id="12" name="圆角矩形 11"/>
          <p:cNvSpPr/>
          <p:nvPr/>
        </p:nvSpPr>
        <p:spPr>
          <a:xfrm>
            <a:off x="3390265" y="3827145"/>
            <a:ext cx="1803400" cy="1962785"/>
          </a:xfrm>
          <a:prstGeom prst="round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12" grpId="0" animBg="1"/>
      <p:bldP spid="12"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custDataLst>
              <p:tags r:id="rId1"/>
            </p:custDataLst>
          </p:nvPr>
        </p:nvPicPr>
        <p:blipFill>
          <a:blip r:embed="rId2"/>
          <a:stretch>
            <a:fillRect/>
          </a:stretch>
        </p:blipFill>
        <p:spPr>
          <a:xfrm>
            <a:off x="1149350" y="1263650"/>
            <a:ext cx="9893300" cy="4330700"/>
          </a:xfrm>
          <a:prstGeom prst="rect">
            <a:avLst/>
          </a:prstGeom>
        </p:spPr>
      </p:pic>
      <p:sp>
        <p:nvSpPr>
          <p:cNvPr id="7" name="矩形 6"/>
          <p:cNvSpPr/>
          <p:nvPr>
            <p:custDataLst>
              <p:tags r:id="rId3"/>
            </p:custDataLst>
          </p:nvPr>
        </p:nvSpPr>
        <p:spPr>
          <a:xfrm>
            <a:off x="4916170" y="88265"/>
            <a:ext cx="2359660" cy="510540"/>
          </a:xfrm>
          <a:prstGeom prst="rect">
            <a:avLst/>
          </a:prstGeom>
        </p:spPr>
        <p:txBody>
          <a:bodyPr wrap="none">
            <a:noAutofit/>
          </a:bodyPr>
          <a:p>
            <a:r>
              <a:rPr lang="zh-CN" altLang="en-US" sz="2800" dirty="0">
                <a:solidFill>
                  <a:schemeClr val="bg1"/>
                </a:solidFill>
                <a:latin typeface="Times New Roman" panose="02020503050405090304"/>
                <a:ea typeface="方正清刻本悦宋简体"/>
                <a:sym typeface="Times New Roman" panose="02020503050405090304"/>
              </a:rPr>
              <a:t>数据预处理</a:t>
            </a:r>
            <a:r>
              <a:rPr lang="zh-CN" altLang="en-US" sz="2800" dirty="0">
                <a:solidFill>
                  <a:schemeClr val="bg1"/>
                </a:solidFill>
                <a:latin typeface="Times New Roman" panose="02020503050405090304"/>
                <a:ea typeface="方正清刻本悦宋简体"/>
                <a:sym typeface="Times New Roman" panose="02020503050405090304"/>
              </a:rPr>
              <a:t>与概览</a:t>
            </a:r>
            <a:endParaRPr lang="zh-CN" altLang="en-US" sz="2800" dirty="0">
              <a:solidFill>
                <a:schemeClr val="bg1"/>
              </a:solidFill>
              <a:latin typeface="Times New Roman" panose="02020503050405090304"/>
              <a:ea typeface="方正清刻本悦宋简体"/>
              <a:sym typeface="Times New Roman" panose="02020503050405090304"/>
            </a:endParaRPr>
          </a:p>
        </p:txBody>
      </p:sp>
      <p:sp>
        <p:nvSpPr>
          <p:cNvPr id="5" name="文本框 4"/>
          <p:cNvSpPr txBox="1"/>
          <p:nvPr/>
        </p:nvSpPr>
        <p:spPr>
          <a:xfrm>
            <a:off x="1104900" y="893445"/>
            <a:ext cx="1261745" cy="368300"/>
          </a:xfrm>
          <a:prstGeom prst="rect">
            <a:avLst/>
          </a:prstGeom>
          <a:noFill/>
        </p:spPr>
        <p:txBody>
          <a:bodyPr wrap="square" rtlCol="0">
            <a:spAutoFit/>
          </a:bodyPr>
          <a:p>
            <a:r>
              <a:rPr lang="zh-CN" altLang="en-US"/>
              <a:t>犯罪详情 </a:t>
            </a:r>
            <a:endParaRPr lang="zh-CN" altLang="en-US"/>
          </a:p>
        </p:txBody>
      </p:sp>
      <p:sp>
        <p:nvSpPr>
          <p:cNvPr id="6" name="文本框 5"/>
          <p:cNvSpPr txBox="1"/>
          <p:nvPr/>
        </p:nvSpPr>
        <p:spPr>
          <a:xfrm>
            <a:off x="2545715" y="820420"/>
            <a:ext cx="8486140" cy="368300"/>
          </a:xfrm>
          <a:prstGeom prst="rect">
            <a:avLst/>
          </a:prstGeom>
          <a:noFill/>
        </p:spPr>
        <p:txBody>
          <a:bodyPr wrap="square" rtlCol="0">
            <a:spAutoFit/>
          </a:bodyPr>
          <a:p>
            <a:r>
              <a:rPr lang="zh-CN" altLang="en-US"/>
              <a:t>Top 10 </a:t>
            </a:r>
            <a:r>
              <a:rPr lang="zh-CN" altLang="en-US">
                <a:solidFill>
                  <a:srgbClr val="FF0000"/>
                </a:solidFill>
              </a:rPr>
              <a:t>Crime Descriptions, Weapons Used</a:t>
            </a:r>
            <a:r>
              <a:rPr lang="zh-CN" altLang="en-US"/>
              <a:t>, Premises in Crimes and Status</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矩形 6"/>
          <p:cNvSpPr/>
          <p:nvPr>
            <p:custDataLst>
              <p:tags r:id="rId1"/>
            </p:custDataLst>
          </p:nvPr>
        </p:nvSpPr>
        <p:spPr>
          <a:xfrm>
            <a:off x="4916170" y="88265"/>
            <a:ext cx="2359660" cy="510540"/>
          </a:xfrm>
          <a:prstGeom prst="rect">
            <a:avLst/>
          </a:prstGeom>
        </p:spPr>
        <p:txBody>
          <a:bodyPr wrap="none">
            <a:noAutofit/>
          </a:bodyPr>
          <a:p>
            <a:r>
              <a:rPr lang="zh-CN" altLang="en-US" sz="2800" dirty="0">
                <a:solidFill>
                  <a:schemeClr val="bg1"/>
                </a:solidFill>
                <a:latin typeface="Times New Roman" panose="02020503050405090304"/>
                <a:ea typeface="方正清刻本悦宋简体"/>
                <a:sym typeface="Times New Roman" panose="02020503050405090304"/>
              </a:rPr>
              <a:t>数据预处理</a:t>
            </a:r>
            <a:r>
              <a:rPr lang="zh-CN" altLang="en-US" sz="2800" dirty="0">
                <a:solidFill>
                  <a:schemeClr val="bg1"/>
                </a:solidFill>
                <a:latin typeface="Times New Roman" panose="02020503050405090304"/>
                <a:ea typeface="方正清刻本悦宋简体"/>
                <a:sym typeface="Times New Roman" panose="02020503050405090304"/>
              </a:rPr>
              <a:t>与概览</a:t>
            </a:r>
            <a:endParaRPr lang="zh-CN" altLang="en-US" sz="2800" dirty="0">
              <a:solidFill>
                <a:schemeClr val="bg1"/>
              </a:solidFill>
              <a:latin typeface="Times New Roman" panose="02020503050405090304"/>
              <a:ea typeface="方正清刻本悦宋简体"/>
              <a:sym typeface="Times New Roman" panose="02020503050405090304"/>
            </a:endParaRPr>
          </a:p>
        </p:txBody>
      </p:sp>
      <p:sp>
        <p:nvSpPr>
          <p:cNvPr id="5" name="文本框 4"/>
          <p:cNvSpPr txBox="1"/>
          <p:nvPr>
            <p:custDataLst>
              <p:tags r:id="rId2"/>
            </p:custDataLst>
          </p:nvPr>
        </p:nvSpPr>
        <p:spPr>
          <a:xfrm>
            <a:off x="1104900" y="893445"/>
            <a:ext cx="1677670" cy="368300"/>
          </a:xfrm>
          <a:prstGeom prst="rect">
            <a:avLst/>
          </a:prstGeom>
          <a:noFill/>
        </p:spPr>
        <p:txBody>
          <a:bodyPr wrap="square" rtlCol="0">
            <a:spAutoFit/>
          </a:bodyPr>
          <a:p>
            <a:r>
              <a:rPr lang="zh-CN" altLang="en-US"/>
              <a:t>犯罪详情</a:t>
            </a:r>
            <a:endParaRPr lang="zh-CN" altLang="en-US"/>
          </a:p>
        </p:txBody>
      </p:sp>
      <p:sp>
        <p:nvSpPr>
          <p:cNvPr id="6" name="文本框 5"/>
          <p:cNvSpPr txBox="1"/>
          <p:nvPr>
            <p:custDataLst>
              <p:tags r:id="rId3"/>
            </p:custDataLst>
          </p:nvPr>
        </p:nvSpPr>
        <p:spPr>
          <a:xfrm>
            <a:off x="2545715" y="820420"/>
            <a:ext cx="8486140" cy="368300"/>
          </a:xfrm>
          <a:prstGeom prst="rect">
            <a:avLst/>
          </a:prstGeom>
          <a:noFill/>
        </p:spPr>
        <p:txBody>
          <a:bodyPr wrap="square" rtlCol="0">
            <a:spAutoFit/>
          </a:bodyPr>
          <a:p>
            <a:r>
              <a:rPr lang="zh-CN" altLang="en-US"/>
              <a:t>Top 10 Crime Descriptions, Weapons Used, </a:t>
            </a:r>
            <a:r>
              <a:rPr lang="zh-CN" altLang="en-US">
                <a:solidFill>
                  <a:srgbClr val="FF0000"/>
                </a:solidFill>
              </a:rPr>
              <a:t>Premises in Crimes </a:t>
            </a:r>
            <a:r>
              <a:rPr lang="zh-CN" altLang="en-US">
                <a:solidFill>
                  <a:schemeClr val="tx1"/>
                </a:solidFill>
              </a:rPr>
              <a:t>and</a:t>
            </a:r>
            <a:r>
              <a:rPr lang="zh-CN" altLang="en-US">
                <a:solidFill>
                  <a:srgbClr val="FF0000"/>
                </a:solidFill>
              </a:rPr>
              <a:t> Status</a:t>
            </a:r>
            <a:endParaRPr lang="zh-CN" altLang="en-US">
              <a:solidFill>
                <a:srgbClr val="FF0000"/>
              </a:solidFill>
            </a:endParaRPr>
          </a:p>
        </p:txBody>
      </p:sp>
      <p:pic>
        <p:nvPicPr>
          <p:cNvPr id="9" name="图片 8"/>
          <p:cNvPicPr>
            <a:picLocks noChangeAspect="1"/>
          </p:cNvPicPr>
          <p:nvPr>
            <p:custDataLst>
              <p:tags r:id="rId4"/>
            </p:custDataLst>
          </p:nvPr>
        </p:nvPicPr>
        <p:blipFill>
          <a:blip r:embed="rId5"/>
          <a:stretch>
            <a:fillRect/>
          </a:stretch>
        </p:blipFill>
        <p:spPr>
          <a:xfrm>
            <a:off x="962025" y="1261745"/>
            <a:ext cx="10298430" cy="456120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p:nvPr/>
        </p:nvSpPr>
        <p:spPr>
          <a:xfrm>
            <a:off x="3839026" y="1152978"/>
            <a:ext cx="4513944" cy="4513944"/>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503050405090304"/>
              <a:ea typeface="方正清刻本悦宋简体"/>
              <a:sym typeface="Times New Roman" panose="02020503050405090304"/>
            </a:endParaRPr>
          </a:p>
        </p:txBody>
      </p:sp>
      <p:sp>
        <p:nvSpPr>
          <p:cNvPr id="21" name="椭圆 20"/>
          <p:cNvSpPr/>
          <p:nvPr/>
        </p:nvSpPr>
        <p:spPr>
          <a:xfrm>
            <a:off x="4662213" y="2100324"/>
            <a:ext cx="2770511" cy="76238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smtClean="0">
                <a:solidFill>
                  <a:schemeClr val="bg1"/>
                </a:solidFill>
                <a:latin typeface="Times New Roman" panose="02020503050405090304"/>
                <a:ea typeface="方正清刻本悦宋简体"/>
                <a:sym typeface="Times New Roman" panose="02020503050405090304"/>
              </a:rPr>
              <a:t>03</a:t>
            </a:r>
            <a:endParaRPr lang="zh-CN" altLang="en-US" sz="11500" dirty="0">
              <a:solidFill>
                <a:schemeClr val="bg1"/>
              </a:solidFill>
              <a:latin typeface="Times New Roman" panose="02020503050405090304"/>
              <a:ea typeface="方正清刻本悦宋简体"/>
              <a:sym typeface="Times New Roman" panose="02020503050405090304"/>
            </a:endParaRPr>
          </a:p>
        </p:txBody>
      </p:sp>
      <p:sp>
        <p:nvSpPr>
          <p:cNvPr id="25" name="矩形 24"/>
          <p:cNvSpPr/>
          <p:nvPr/>
        </p:nvSpPr>
        <p:spPr>
          <a:xfrm>
            <a:off x="5041581" y="3236214"/>
            <a:ext cx="2011680" cy="645160"/>
          </a:xfrm>
          <a:prstGeom prst="rect">
            <a:avLst/>
          </a:prstGeom>
        </p:spPr>
        <p:txBody>
          <a:bodyPr wrap="none">
            <a:spAutoFit/>
          </a:bodyPr>
          <a:lstStyle/>
          <a:p>
            <a:r>
              <a:rPr lang="zh-CN" altLang="en-US" sz="3600" dirty="0">
                <a:solidFill>
                  <a:schemeClr val="bg1"/>
                </a:solidFill>
                <a:latin typeface="Times New Roman" panose="02020503050405090304"/>
                <a:ea typeface="方正清刻本悦宋简体"/>
                <a:sym typeface="Times New Roman" panose="02020503050405090304"/>
              </a:rPr>
              <a:t>特征选择</a:t>
            </a:r>
            <a:endParaRPr lang="zh-CN" altLang="en-US" sz="3600" dirty="0">
              <a:solidFill>
                <a:schemeClr val="bg1"/>
              </a:solidFill>
              <a:latin typeface="Times New Roman" panose="02020503050405090304"/>
              <a:ea typeface="方正清刻本悦宋简体"/>
              <a:sym typeface="Times New Roman" panose="02020503050405090304"/>
            </a:endParaRPr>
          </a:p>
        </p:txBody>
      </p:sp>
      <p:sp>
        <p:nvSpPr>
          <p:cNvPr id="27" name="矩形 26"/>
          <p:cNvSpPr/>
          <p:nvPr/>
        </p:nvSpPr>
        <p:spPr>
          <a:xfrm>
            <a:off x="4151084" y="4003440"/>
            <a:ext cx="3889829" cy="506730"/>
          </a:xfrm>
          <a:prstGeom prst="rect">
            <a:avLst/>
          </a:prstGeom>
        </p:spPr>
        <p:txBody>
          <a:bodyPr wrap="square">
            <a:spAutoFit/>
          </a:bodyPr>
          <a:lstStyle/>
          <a:p>
            <a:pPr algn="ctr">
              <a:lnSpc>
                <a:spcPct val="150000"/>
              </a:lnSpc>
            </a:pPr>
            <a:endParaRPr lang="zh-CN" altLang="en-US" dirty="0">
              <a:solidFill>
                <a:schemeClr val="bg1"/>
              </a:solidFill>
              <a:latin typeface="Times New Roman" panose="02020503050405090304"/>
              <a:ea typeface="方正清刻本悦宋简体"/>
              <a:sym typeface="Times New Roman" panose="02020503050405090304"/>
            </a:endParaRPr>
          </a:p>
        </p:txBody>
      </p:sp>
      <p:cxnSp>
        <p:nvCxnSpPr>
          <p:cNvPr id="28" name="直接连接符 27"/>
          <p:cNvCxnSpPr/>
          <p:nvPr/>
        </p:nvCxnSpPr>
        <p:spPr>
          <a:xfrm>
            <a:off x="5646054" y="3973405"/>
            <a:ext cx="899888"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p:cNvSpPr/>
          <p:nvPr/>
        </p:nvSpPr>
        <p:spPr>
          <a:xfrm>
            <a:off x="5496610" y="839966"/>
            <a:ext cx="1198880" cy="398780"/>
          </a:xfrm>
          <a:prstGeom prst="rect">
            <a:avLst/>
          </a:prstGeom>
        </p:spPr>
        <p:txBody>
          <a:bodyPr wrap="none">
            <a:spAutoFit/>
          </a:bodyPr>
          <a:lstStyle/>
          <a:p>
            <a:pPr algn="ctr"/>
            <a:r>
              <a:rPr lang="zh-CN" altLang="en-US" sz="2000" dirty="0">
                <a:latin typeface="Times New Roman" panose="02020503050405090304"/>
                <a:ea typeface="方正清刻本悦宋简体"/>
                <a:sym typeface="Times New Roman" panose="02020503050405090304"/>
              </a:rPr>
              <a:t>特征选择</a:t>
            </a:r>
            <a:endParaRPr lang="zh-CN" altLang="en-US" sz="2000" dirty="0">
              <a:latin typeface="Times New Roman" panose="02020503050405090304"/>
              <a:ea typeface="方正清刻本悦宋简体"/>
              <a:sym typeface="Times New Roman" panose="02020503050405090304"/>
            </a:endParaRPr>
          </a:p>
        </p:txBody>
      </p:sp>
      <p:sp>
        <p:nvSpPr>
          <p:cNvPr id="2" name="圆角矩形 1"/>
          <p:cNvSpPr/>
          <p:nvPr/>
        </p:nvSpPr>
        <p:spPr>
          <a:xfrm>
            <a:off x="1643380" y="1432560"/>
            <a:ext cx="2302510" cy="34290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2" name="Rectangle 18"/>
          <p:cNvSpPr>
            <a:spLocks noChangeArrowheads="1"/>
          </p:cNvSpPr>
          <p:nvPr/>
        </p:nvSpPr>
        <p:spPr bwMode="auto">
          <a:xfrm>
            <a:off x="1730375" y="1344295"/>
            <a:ext cx="2410460" cy="398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oAutofit/>
          </a:bodyPr>
          <a:lstStyle/>
          <a:p>
            <a:pPr>
              <a:lnSpc>
                <a:spcPct val="150000"/>
              </a:lnSpc>
              <a:buFont typeface="Arial" panose="020B0604020202090204" pitchFamily="34" charset="0"/>
              <a:buNone/>
            </a:pPr>
            <a:r>
              <a:rPr lang="zh-CN" altLang="en-US" dirty="0">
                <a:solidFill>
                  <a:schemeClr val="bg1"/>
                </a:solidFill>
                <a:latin typeface="Times New Roman" panose="02020503050405090304"/>
                <a:ea typeface="方正清刻本悦宋简体"/>
                <a:sym typeface="Times New Roman" panose="02020503050405090304"/>
              </a:rPr>
              <a:t>没有实际</a:t>
            </a:r>
            <a:r>
              <a:rPr lang="zh-CN" altLang="en-US" dirty="0">
                <a:solidFill>
                  <a:schemeClr val="bg1"/>
                </a:solidFill>
                <a:latin typeface="Times New Roman" panose="02020503050405090304"/>
                <a:ea typeface="方正清刻本悦宋简体"/>
                <a:sym typeface="Times New Roman" panose="02020503050405090304"/>
              </a:rPr>
              <a:t>意义的特征</a:t>
            </a:r>
            <a:endParaRPr lang="zh-CN" altLang="en-US" dirty="0">
              <a:solidFill>
                <a:schemeClr val="bg1"/>
              </a:solidFill>
              <a:latin typeface="Times New Roman" panose="02020503050405090304"/>
              <a:ea typeface="方正清刻本悦宋简体"/>
              <a:sym typeface="Times New Roman" panose="02020503050405090304"/>
            </a:endParaRPr>
          </a:p>
        </p:txBody>
      </p:sp>
      <p:sp>
        <p:nvSpPr>
          <p:cNvPr id="3" name="圆角矩形 2"/>
          <p:cNvSpPr/>
          <p:nvPr/>
        </p:nvSpPr>
        <p:spPr>
          <a:xfrm>
            <a:off x="7313930" y="1432560"/>
            <a:ext cx="2410460" cy="34290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5" name="Rectangle 21"/>
          <p:cNvSpPr>
            <a:spLocks noChangeArrowheads="1"/>
          </p:cNvSpPr>
          <p:nvPr/>
        </p:nvSpPr>
        <p:spPr bwMode="auto">
          <a:xfrm>
            <a:off x="7362190" y="1311910"/>
            <a:ext cx="2113280" cy="398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60963" rIns="121926" bIns="60963">
            <a:noAutofit/>
          </a:bodyPr>
          <a:lstStyle/>
          <a:p>
            <a:pPr>
              <a:lnSpc>
                <a:spcPct val="150000"/>
              </a:lnSpc>
              <a:buFont typeface="Arial" panose="020B0604020202090204" pitchFamily="34" charset="0"/>
              <a:buNone/>
            </a:pPr>
            <a:r>
              <a:rPr lang="zh-CN" altLang="en-US" sz="1800" dirty="0">
                <a:solidFill>
                  <a:schemeClr val="bg1"/>
                </a:solidFill>
                <a:latin typeface="Times New Roman" panose="02020503050405090304"/>
                <a:ea typeface="方正清刻本悦宋简体"/>
                <a:sym typeface="Times New Roman" panose="02020503050405090304"/>
              </a:rPr>
              <a:t>与犯罪预测相关的</a:t>
            </a:r>
            <a:r>
              <a:rPr lang="zh-CN" altLang="en-US" sz="1800" dirty="0">
                <a:solidFill>
                  <a:schemeClr val="bg1"/>
                </a:solidFill>
                <a:latin typeface="Times New Roman" panose="02020503050405090304"/>
                <a:ea typeface="方正清刻本悦宋简体"/>
                <a:sym typeface="Times New Roman" panose="02020503050405090304"/>
              </a:rPr>
              <a:t>特征</a:t>
            </a:r>
            <a:endParaRPr lang="zh-CN" altLang="en-US" sz="1800" dirty="0">
              <a:solidFill>
                <a:schemeClr val="bg1"/>
              </a:solidFill>
              <a:latin typeface="Times New Roman" panose="02020503050405090304"/>
              <a:ea typeface="方正清刻本悦宋简体"/>
              <a:sym typeface="Times New Roman" panose="02020503050405090304"/>
            </a:endParaRPr>
          </a:p>
        </p:txBody>
      </p:sp>
      <p:graphicFrame>
        <p:nvGraphicFramePr>
          <p:cNvPr id="4" name="表格 3"/>
          <p:cNvGraphicFramePr/>
          <p:nvPr>
            <p:custDataLst>
              <p:tags r:id="rId1"/>
            </p:custDataLst>
          </p:nvPr>
        </p:nvGraphicFramePr>
        <p:xfrm>
          <a:off x="7313930" y="1973580"/>
          <a:ext cx="2954655" cy="3599180"/>
        </p:xfrm>
        <a:graphic>
          <a:graphicData uri="http://schemas.openxmlformats.org/drawingml/2006/table">
            <a:tbl>
              <a:tblPr/>
              <a:tblGrid>
                <a:gridCol w="1094105"/>
                <a:gridCol w="389890"/>
                <a:gridCol w="1470660"/>
              </a:tblGrid>
              <a:tr h="226060">
                <a:tc>
                  <a:txBody>
                    <a:bodyPr/>
                    <a:p>
                      <a:pPr indent="0">
                        <a:buNone/>
                      </a:pPr>
                      <a:r>
                        <a:rPr lang="en-US" sz="1400" b="0">
                          <a:solidFill>
                            <a:srgbClr val="000000"/>
                          </a:solidFill>
                          <a:latin typeface="宋体" pitchFamily="2" charset="-122"/>
                        </a:rPr>
                        <a:t>month</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crime_code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r>
                        <a:rPr lang="en-US" sz="1400" b="0">
                          <a:solidFill>
                            <a:srgbClr val="000000"/>
                          </a:solidFill>
                          <a:latin typeface="宋体" pitchFamily="2" charset="-122"/>
                        </a:rPr>
                        <a:t>day</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premise_code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r>
                        <a:rPr lang="en-US" sz="1400" b="0">
                          <a:solidFill>
                            <a:srgbClr val="000000"/>
                          </a:solidFill>
                          <a:latin typeface="宋体" pitchFamily="2" charset="-122"/>
                        </a:rPr>
                        <a:t>hour</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weapon_code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r>
                        <a:rPr lang="en-US" sz="1400" b="0">
                          <a:solidFill>
                            <a:srgbClr val="000000"/>
                          </a:solidFill>
                          <a:latin typeface="宋体" pitchFamily="2" charset="-122"/>
                        </a:rPr>
                        <a:t>minute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status</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r>
                        <a:rPr lang="en-US" sz="1400" b="0">
                          <a:solidFill>
                            <a:srgbClr val="000000"/>
                          </a:solidFill>
                          <a:latin typeface="宋体" pitchFamily="2" charset="-122"/>
                        </a:rPr>
                        <a:t>area</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r>
                        <a:rPr lang="en-US" sz="1400" b="0">
                          <a:solidFill>
                            <a:srgbClr val="000000"/>
                          </a:solidFill>
                          <a:latin typeface="宋体" pitchFamily="2" charset="-122"/>
                        </a:rPr>
                        <a:t>victim_age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date_occurred</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r>
                        <a:rPr lang="en-US" sz="1400" b="0">
                          <a:solidFill>
                            <a:srgbClr val="000000"/>
                          </a:solidFill>
                          <a:latin typeface="宋体" pitchFamily="2" charset="-122"/>
                        </a:rPr>
                        <a:t>victim_sex</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crime_description</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r>
                        <a:rPr lang="en-US" sz="1400" b="0">
                          <a:solidFill>
                            <a:srgbClr val="000000"/>
                          </a:solidFill>
                          <a:latin typeface="宋体" pitchFamily="2" charset="-122"/>
                        </a:rPr>
                        <a:t>victim_descent</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premise_description</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r>
                        <a:rPr lang="en-US" sz="1400" b="0">
                          <a:solidFill>
                            <a:srgbClr val="000000"/>
                          </a:solidFill>
                          <a:latin typeface="宋体" pitchFamily="2" charset="-122"/>
                        </a:rPr>
                        <a:t>latitude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weapon_description</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r>
                        <a:rPr lang="en-US" sz="1400" b="0">
                          <a:solidFill>
                            <a:srgbClr val="000000"/>
                          </a:solidFill>
                          <a:latin typeface="宋体" pitchFamily="2" charset="-122"/>
                        </a:rPr>
                        <a:t>longitude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status_description</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32740">
                <a:tc>
                  <a:txBody>
                    <a:bodyPr/>
                    <a:p>
                      <a:pPr indent="0">
                        <a:buNone/>
                      </a:pP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area_name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bl>
          </a:graphicData>
        </a:graphic>
      </p:graphicFrame>
      <p:graphicFrame>
        <p:nvGraphicFramePr>
          <p:cNvPr id="5" name="表格 4"/>
          <p:cNvGraphicFramePr/>
          <p:nvPr/>
        </p:nvGraphicFramePr>
        <p:xfrm>
          <a:off x="1730375" y="2143760"/>
          <a:ext cx="2882265" cy="2974975"/>
        </p:xfrm>
        <a:graphic>
          <a:graphicData uri="http://schemas.openxmlformats.org/drawingml/2006/table">
            <a:tbl>
              <a:tblPr/>
              <a:tblGrid>
                <a:gridCol w="1364615"/>
                <a:gridCol w="347980"/>
                <a:gridCol w="1169670"/>
              </a:tblGrid>
              <a:tr h="514985">
                <a:tc>
                  <a:txBody>
                    <a:bodyPr/>
                    <a:p>
                      <a:pPr indent="0">
                        <a:buNone/>
                      </a:pPr>
                      <a:r>
                        <a:rPr lang="en-US" sz="1400" b="0">
                          <a:solidFill>
                            <a:srgbClr val="000000"/>
                          </a:solidFill>
                          <a:latin typeface="宋体" pitchFamily="2" charset="-122"/>
                        </a:rPr>
                        <a:t>division_number</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crime_code_1</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527685">
                <a:tc>
                  <a:txBody>
                    <a:bodyPr/>
                    <a:p>
                      <a:pPr indent="0">
                        <a:buNone/>
                      </a:pPr>
                      <a:r>
                        <a:rPr lang="en-US" sz="1400" b="0">
                          <a:solidFill>
                            <a:srgbClr val="000000"/>
                          </a:solidFill>
                          <a:latin typeface="宋体" pitchFamily="2" charset="-122"/>
                        </a:rPr>
                        <a:t>date_reported</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crime_code_2</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502285">
                <a:tc>
                  <a:txBody>
                    <a:bodyPr/>
                    <a:p>
                      <a:pPr indent="0">
                        <a:buNone/>
                      </a:pPr>
                      <a:r>
                        <a:rPr lang="en-US" sz="1400" b="0">
                          <a:solidFill>
                            <a:srgbClr val="000000"/>
                          </a:solidFill>
                          <a:latin typeface="宋体" pitchFamily="2" charset="-122"/>
                        </a:rPr>
                        <a:t>reporting_district</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crime_code_3</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502920">
                <a:tc>
                  <a:txBody>
                    <a:bodyPr/>
                    <a:p>
                      <a:pPr indent="0">
                        <a:buNone/>
                      </a:pPr>
                      <a:r>
                        <a:rPr lang="en-US" sz="1400" b="0">
                          <a:solidFill>
                            <a:srgbClr val="000000"/>
                          </a:solidFill>
                          <a:latin typeface="宋体" pitchFamily="2" charset="-122"/>
                        </a:rPr>
                        <a:t>part</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crime_code_4</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502285">
                <a:tc>
                  <a:txBody>
                    <a:bodyPr/>
                    <a:p>
                      <a:pPr indent="0">
                        <a:buNone/>
                      </a:pPr>
                      <a:r>
                        <a:rPr lang="en-US" sz="1400" b="0">
                          <a:solidFill>
                            <a:srgbClr val="000000"/>
                          </a:solidFill>
                          <a:latin typeface="宋体" pitchFamily="2" charset="-122"/>
                        </a:rPr>
                        <a:t>modus_operandi</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latitude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424815">
                <a:tc>
                  <a:txBody>
                    <a:bodyPr/>
                    <a:p>
                      <a:pPr indent="0">
                        <a:buNone/>
                      </a:pP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4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400" b="0">
                          <a:solidFill>
                            <a:srgbClr val="000000"/>
                          </a:solidFill>
                          <a:latin typeface="宋体" pitchFamily="2" charset="-122"/>
                        </a:rPr>
                        <a:t>longitude</a:t>
                      </a:r>
                      <a:endParaRPr lang="en-US" altLang="en-US" sz="14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bl>
          </a:graphicData>
        </a:graphic>
      </p:graphicFrame>
      <p:sp>
        <p:nvSpPr>
          <p:cNvPr id="6" name="矩形 5"/>
          <p:cNvSpPr/>
          <p:nvPr/>
        </p:nvSpPr>
        <p:spPr>
          <a:xfrm>
            <a:off x="7179310" y="1922145"/>
            <a:ext cx="1273175" cy="3931920"/>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 name="矩形 6"/>
          <p:cNvSpPr/>
          <p:nvPr/>
        </p:nvSpPr>
        <p:spPr>
          <a:xfrm>
            <a:off x="8648700" y="1898015"/>
            <a:ext cx="1934845" cy="1432560"/>
          </a:xfrm>
          <a:prstGeom prst="rect">
            <a:avLst/>
          </a:prstGeom>
          <a:noFill/>
          <a:ln>
            <a:solidFill>
              <a:srgbClr val="00B05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6186805" y="1946910"/>
            <a:ext cx="882015" cy="368300"/>
          </a:xfrm>
          <a:prstGeom prst="rect">
            <a:avLst/>
          </a:prstGeom>
          <a:noFill/>
        </p:spPr>
        <p:txBody>
          <a:bodyPr wrap="square" rtlCol="0">
            <a:spAutoFit/>
          </a:bodyPr>
          <a:p>
            <a:r>
              <a:rPr lang="zh-CN" altLang="en-US"/>
              <a:t>特征</a:t>
            </a:r>
            <a:endParaRPr lang="zh-CN" altLang="en-US"/>
          </a:p>
        </p:txBody>
      </p:sp>
      <p:sp>
        <p:nvSpPr>
          <p:cNvPr id="9" name="文本框 8"/>
          <p:cNvSpPr txBox="1"/>
          <p:nvPr/>
        </p:nvSpPr>
        <p:spPr>
          <a:xfrm>
            <a:off x="10400030" y="1567180"/>
            <a:ext cx="698500" cy="368300"/>
          </a:xfrm>
          <a:prstGeom prst="rect">
            <a:avLst/>
          </a:prstGeom>
          <a:noFill/>
        </p:spPr>
        <p:txBody>
          <a:bodyPr wrap="square" rtlCol="0">
            <a:spAutoFit/>
          </a:bodyPr>
          <a:p>
            <a:r>
              <a:rPr lang="zh-CN" altLang="en-US"/>
              <a:t>标签</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down)">
                                      <p:cBhvr>
                                        <p:cTn id="7" dur="500"/>
                                        <p:tgtEl>
                                          <p:spTgt spid="5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left)">
                                      <p:cBhvr>
                                        <p:cTn id="11" dur="500"/>
                                        <p:tgtEl>
                                          <p:spTgt spid="52"/>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down)">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ipe(down)">
                                      <p:cBhvr>
                                        <p:cTn id="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5" grpId="0" bldLvl="0" animBg="1"/>
      <p:bldP spid="6" grpId="0" bldLvl="0" animBg="1"/>
      <p:bldP spid="6" grpId="1" animBg="1"/>
      <p:bldP spid="8" grpId="0"/>
      <p:bldP spid="8" grpId="1"/>
      <p:bldP spid="7" grpId="0" animBg="1"/>
      <p:bldP spid="7" grpId="1" animBg="1"/>
      <p:bldP spid="9" grpId="0"/>
      <p:bldP spid="9"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p:nvPr/>
        </p:nvSpPr>
        <p:spPr>
          <a:xfrm>
            <a:off x="3839026" y="1152978"/>
            <a:ext cx="4513944" cy="4513944"/>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503050405090304"/>
              <a:ea typeface="方正清刻本悦宋简体"/>
              <a:sym typeface="Times New Roman" panose="02020503050405090304"/>
            </a:endParaRPr>
          </a:p>
        </p:txBody>
      </p:sp>
      <p:sp>
        <p:nvSpPr>
          <p:cNvPr id="21" name="椭圆 20"/>
          <p:cNvSpPr/>
          <p:nvPr/>
        </p:nvSpPr>
        <p:spPr>
          <a:xfrm>
            <a:off x="4662213" y="2100324"/>
            <a:ext cx="2770511" cy="76238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smtClean="0">
                <a:solidFill>
                  <a:schemeClr val="bg1"/>
                </a:solidFill>
                <a:latin typeface="Times New Roman" panose="02020503050405090304"/>
                <a:ea typeface="方正清刻本悦宋简体"/>
                <a:sym typeface="Times New Roman" panose="02020503050405090304"/>
              </a:rPr>
              <a:t>04</a:t>
            </a:r>
            <a:endParaRPr lang="zh-CN" altLang="en-US" sz="11500" dirty="0">
              <a:solidFill>
                <a:schemeClr val="bg1"/>
              </a:solidFill>
              <a:latin typeface="Times New Roman" panose="02020503050405090304"/>
              <a:ea typeface="方正清刻本悦宋简体"/>
              <a:sym typeface="Times New Roman" panose="02020503050405090304"/>
            </a:endParaRPr>
          </a:p>
        </p:txBody>
      </p:sp>
      <p:sp>
        <p:nvSpPr>
          <p:cNvPr id="25" name="矩形 24"/>
          <p:cNvSpPr/>
          <p:nvPr/>
        </p:nvSpPr>
        <p:spPr>
          <a:xfrm>
            <a:off x="4404676" y="3236214"/>
            <a:ext cx="3383280" cy="645160"/>
          </a:xfrm>
          <a:prstGeom prst="rect">
            <a:avLst/>
          </a:prstGeom>
        </p:spPr>
        <p:txBody>
          <a:bodyPr wrap="none">
            <a:spAutoFit/>
          </a:bodyPr>
          <a:lstStyle/>
          <a:p>
            <a:pPr algn="l"/>
            <a:r>
              <a:rPr lang="zh-CN" altLang="en-US" sz="3600" dirty="0">
                <a:solidFill>
                  <a:schemeClr val="bg1"/>
                </a:solidFill>
                <a:latin typeface="Times New Roman" panose="02020503050405090304"/>
                <a:ea typeface="方正清刻本悦宋简体"/>
                <a:sym typeface="Times New Roman" panose="02020503050405090304"/>
              </a:rPr>
              <a:t>模型构建与训练</a:t>
            </a:r>
            <a:endParaRPr lang="zh-CN" altLang="en-US" sz="3600" dirty="0">
              <a:solidFill>
                <a:schemeClr val="bg1"/>
              </a:solidFill>
              <a:latin typeface="Times New Roman" panose="02020503050405090304"/>
              <a:ea typeface="方正清刻本悦宋简体"/>
              <a:sym typeface="Times New Roman" panose="02020503050405090304"/>
            </a:endParaRPr>
          </a:p>
        </p:txBody>
      </p:sp>
      <p:sp>
        <p:nvSpPr>
          <p:cNvPr id="27" name="矩形 26"/>
          <p:cNvSpPr/>
          <p:nvPr/>
        </p:nvSpPr>
        <p:spPr>
          <a:xfrm>
            <a:off x="4151084" y="4003440"/>
            <a:ext cx="3889829" cy="873572"/>
          </a:xfrm>
          <a:prstGeom prst="rect">
            <a:avLst/>
          </a:prstGeom>
        </p:spPr>
        <p:txBody>
          <a:bodyPr wrap="square">
            <a:spAutoFit/>
          </a:bodyPr>
          <a:lstStyle/>
          <a:p>
            <a:pPr algn="ctr">
              <a:lnSpc>
                <a:spcPct val="150000"/>
              </a:lnSpc>
            </a:pPr>
            <a:r>
              <a:rPr lang="en-US" altLang="zh-CN" dirty="0">
                <a:solidFill>
                  <a:schemeClr val="bg1"/>
                </a:solidFill>
                <a:latin typeface="Times New Roman" panose="02020503050405090304"/>
                <a:ea typeface="方正清刻本悦宋简体"/>
                <a:sym typeface="Times New Roman" panose="02020503050405090304"/>
              </a:rPr>
              <a:t>This is our general template for the teaching of </a:t>
            </a:r>
            <a:r>
              <a:rPr lang="en-US" altLang="zh-CN" dirty="0" smtClean="0">
                <a:solidFill>
                  <a:schemeClr val="bg1"/>
                </a:solidFill>
                <a:latin typeface="Times New Roman" panose="02020503050405090304"/>
                <a:ea typeface="方正清刻本悦宋简体"/>
                <a:sym typeface="Times New Roman" panose="02020503050405090304"/>
              </a:rPr>
              <a:t>free</a:t>
            </a:r>
            <a:endParaRPr lang="zh-CN" altLang="en-US" dirty="0">
              <a:solidFill>
                <a:schemeClr val="bg1"/>
              </a:solidFill>
              <a:latin typeface="Times New Roman" panose="02020503050405090304"/>
              <a:ea typeface="方正清刻本悦宋简体"/>
              <a:sym typeface="Times New Roman" panose="02020503050405090304"/>
            </a:endParaRPr>
          </a:p>
        </p:txBody>
      </p:sp>
      <p:cxnSp>
        <p:nvCxnSpPr>
          <p:cNvPr id="28" name="直接连接符 27"/>
          <p:cNvCxnSpPr/>
          <p:nvPr/>
        </p:nvCxnSpPr>
        <p:spPr>
          <a:xfrm>
            <a:off x="5646054" y="3973405"/>
            <a:ext cx="899888"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p:cNvSpPr/>
          <p:nvPr/>
        </p:nvSpPr>
        <p:spPr>
          <a:xfrm>
            <a:off x="5400090" y="839966"/>
            <a:ext cx="1960880" cy="398780"/>
          </a:xfrm>
          <a:prstGeom prst="rect">
            <a:avLst/>
          </a:prstGeom>
        </p:spPr>
        <p:txBody>
          <a:bodyPr wrap="none">
            <a:spAutoFit/>
          </a:bodyPr>
          <a:lstStyle/>
          <a:p>
            <a:pPr algn="ctr"/>
            <a:r>
              <a:rPr lang="zh-CN" altLang="en-US" sz="2000" dirty="0">
                <a:latin typeface="Times New Roman" panose="02020503050405090304"/>
                <a:ea typeface="方正清刻本悦宋简体"/>
                <a:sym typeface="Times New Roman" panose="02020503050405090304"/>
              </a:rPr>
              <a:t>模型构建</a:t>
            </a:r>
            <a:r>
              <a:rPr lang="zh-CN" altLang="en-US" sz="2000" dirty="0">
                <a:latin typeface="Times New Roman" panose="02020503050405090304"/>
                <a:ea typeface="方正清刻本悦宋简体"/>
                <a:sym typeface="Times New Roman" panose="02020503050405090304"/>
              </a:rPr>
              <a:t>与训练</a:t>
            </a:r>
            <a:endParaRPr lang="zh-CN" altLang="en-US" sz="2000" dirty="0">
              <a:latin typeface="Times New Roman" panose="02020503050405090304"/>
              <a:ea typeface="方正清刻本悦宋简体"/>
              <a:sym typeface="Times New Roman" panose="02020503050405090304"/>
            </a:endParaRPr>
          </a:p>
        </p:txBody>
      </p:sp>
      <p:sp>
        <p:nvSpPr>
          <p:cNvPr id="3" name="对角圆角矩形 2"/>
          <p:cNvSpPr/>
          <p:nvPr/>
        </p:nvSpPr>
        <p:spPr>
          <a:xfrm>
            <a:off x="1558290" y="1677670"/>
            <a:ext cx="2258695" cy="560070"/>
          </a:xfrm>
          <a:prstGeom prst="round2Diag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3" name="文本框 22"/>
          <p:cNvSpPr txBox="1"/>
          <p:nvPr/>
        </p:nvSpPr>
        <p:spPr>
          <a:xfrm>
            <a:off x="1680210" y="1775460"/>
            <a:ext cx="1996440" cy="368300"/>
          </a:xfrm>
          <a:prstGeom prst="rect">
            <a:avLst/>
          </a:prstGeom>
          <a:noFill/>
        </p:spPr>
        <p:txBody>
          <a:bodyPr wrap="square" rtlCol="0">
            <a:spAutoFit/>
          </a:bodyPr>
          <a:p>
            <a:r>
              <a:rPr lang="zh-CN" altLang="en-US">
                <a:solidFill>
                  <a:schemeClr val="bg1"/>
                </a:solidFill>
              </a:rPr>
              <a:t>训练集、测试集</a:t>
            </a:r>
            <a:endParaRPr lang="zh-CN" altLang="en-US">
              <a:solidFill>
                <a:schemeClr val="bg1"/>
              </a:solidFill>
            </a:endParaRPr>
          </a:p>
        </p:txBody>
      </p:sp>
      <p:cxnSp>
        <p:nvCxnSpPr>
          <p:cNvPr id="24" name="直接连接符 23"/>
          <p:cNvCxnSpPr/>
          <p:nvPr/>
        </p:nvCxnSpPr>
        <p:spPr>
          <a:xfrm>
            <a:off x="4129405" y="2216150"/>
            <a:ext cx="5854065" cy="0"/>
          </a:xfrm>
          <a:prstGeom prst="line">
            <a:avLst/>
          </a:prstGeom>
        </p:spPr>
        <p:style>
          <a:lnRef idx="3">
            <a:schemeClr val="accent1"/>
          </a:lnRef>
          <a:fillRef idx="0">
            <a:srgbClr val="FFFFFF"/>
          </a:fillRef>
          <a:effectRef idx="0">
            <a:srgbClr val="FFFFFF"/>
          </a:effectRef>
          <a:fontRef idx="minor">
            <a:schemeClr val="tx1"/>
          </a:fontRef>
        </p:style>
      </p:cxnSp>
      <p:sp>
        <p:nvSpPr>
          <p:cNvPr id="25" name="文本框 24"/>
          <p:cNvSpPr txBox="1"/>
          <p:nvPr/>
        </p:nvSpPr>
        <p:spPr>
          <a:xfrm>
            <a:off x="4288790" y="1763395"/>
            <a:ext cx="5327015" cy="398780"/>
          </a:xfrm>
          <a:prstGeom prst="rect">
            <a:avLst/>
          </a:prstGeom>
          <a:noFill/>
        </p:spPr>
        <p:txBody>
          <a:bodyPr wrap="square" rtlCol="0">
            <a:noAutofit/>
          </a:bodyPr>
          <a:p>
            <a:r>
              <a:rPr lang="zh-CN" altLang="en-US"/>
              <a:t>使用预处理后的数据，</a:t>
            </a:r>
            <a:r>
              <a:rPr lang="en-US" altLang="zh-CN"/>
              <a:t>  </a:t>
            </a:r>
            <a:r>
              <a:rPr lang="zh-CN" altLang="en-US"/>
              <a:t>训练集</a:t>
            </a:r>
            <a:r>
              <a:rPr lang="en-US" altLang="zh-CN"/>
              <a:t> </a:t>
            </a:r>
            <a:r>
              <a:rPr lang="zh-CN" altLang="en-US"/>
              <a:t>：测试集</a:t>
            </a:r>
            <a:r>
              <a:rPr lang="en-US" altLang="zh-CN"/>
              <a:t> = 8 : 2</a:t>
            </a:r>
            <a:endParaRPr lang="en-US" altLang="zh-CN"/>
          </a:p>
        </p:txBody>
      </p:sp>
      <p:graphicFrame>
        <p:nvGraphicFramePr>
          <p:cNvPr id="27" name="表格 26"/>
          <p:cNvGraphicFramePr/>
          <p:nvPr>
            <p:custDataLst>
              <p:tags r:id="rId1"/>
            </p:custDataLst>
          </p:nvPr>
        </p:nvGraphicFramePr>
        <p:xfrm>
          <a:off x="1558290" y="2900680"/>
          <a:ext cx="2343785" cy="2670175"/>
        </p:xfrm>
        <a:graphic>
          <a:graphicData uri="http://schemas.openxmlformats.org/drawingml/2006/table">
            <a:tbl>
              <a:tblPr firstRow="1" bandRow="1">
                <a:tableStyleId>{5C22544A-7EE6-4342-B048-85BDC9FD1C3A}</a:tableStyleId>
              </a:tblPr>
              <a:tblGrid>
                <a:gridCol w="2343785"/>
              </a:tblGrid>
              <a:tr h="415925">
                <a:tc>
                  <a:txBody>
                    <a:bodyPr/>
                    <a:p>
                      <a:pPr>
                        <a:buNone/>
                      </a:pPr>
                      <a:r>
                        <a:rPr lang="zh-CN" altLang="en-US" sz="2000">
                          <a:solidFill>
                            <a:schemeClr val="bg1"/>
                          </a:solidFill>
                        </a:rPr>
                        <a:t>算法</a:t>
                      </a:r>
                      <a:endParaRPr lang="zh-CN" altLang="en-US" sz="2000">
                        <a:solidFill>
                          <a:schemeClr val="bg1"/>
                        </a:solidFill>
                      </a:endParaRPr>
                    </a:p>
                  </a:txBody>
                  <a:tcPr/>
                </a:tc>
              </a:tr>
              <a:tr h="415925">
                <a:tc>
                  <a:txBody>
                    <a:bodyPr/>
                    <a:p>
                      <a:pPr>
                        <a:buNone/>
                      </a:pPr>
                      <a:r>
                        <a:rPr lang="en-US" altLang="zh-CN" sz="1800" b="0">
                          <a:solidFill>
                            <a:schemeClr val="dk1"/>
                          </a:solidFill>
                        </a:rPr>
                        <a:t>Logistic </a:t>
                      </a:r>
                      <a:r>
                        <a:rPr lang="zh-CN" altLang="en-US" sz="1800" b="0">
                          <a:solidFill>
                            <a:schemeClr val="dk1"/>
                          </a:solidFill>
                        </a:rPr>
                        <a:t>Regression</a:t>
                      </a:r>
                      <a:endParaRPr lang="zh-CN" altLang="en-US" sz="1600">
                        <a:solidFill>
                          <a:schemeClr val="tx1"/>
                        </a:solidFill>
                      </a:endParaRPr>
                    </a:p>
                  </a:txBody>
                  <a:tcPr/>
                </a:tc>
              </a:tr>
              <a:tr h="367665">
                <a:tc>
                  <a:txBody>
                    <a:bodyPr/>
                    <a:p>
                      <a:pPr>
                        <a:buNone/>
                      </a:pPr>
                      <a:r>
                        <a:rPr lang="en-US" altLang="zh-CN"/>
                        <a:t>MLP</a:t>
                      </a:r>
                      <a:endParaRPr lang="en-US" altLang="zh-CN"/>
                    </a:p>
                  </a:txBody>
                  <a:tcPr/>
                </a:tc>
              </a:tr>
              <a:tr h="367665">
                <a:tc>
                  <a:txBody>
                    <a:bodyPr/>
                    <a:p>
                      <a:pPr>
                        <a:buNone/>
                      </a:pPr>
                      <a:r>
                        <a:rPr lang="en-US" altLang="zh-CN"/>
                        <a:t>k-</a:t>
                      </a:r>
                      <a:r>
                        <a:rPr lang="en-US" altLang="zh-CN"/>
                        <a:t>NN</a:t>
                      </a:r>
                      <a:endParaRPr lang="en-US" altLang="zh-CN"/>
                    </a:p>
                  </a:txBody>
                  <a:tcPr/>
                </a:tc>
              </a:tr>
              <a:tr h="367665">
                <a:tc>
                  <a:txBody>
                    <a:bodyPr/>
                    <a:p>
                      <a:pPr>
                        <a:buNone/>
                      </a:pPr>
                      <a:r>
                        <a:rPr lang="zh-CN" altLang="en-US"/>
                        <a:t>Naive Bayes</a:t>
                      </a:r>
                      <a:endParaRPr lang="zh-CN" altLang="en-US"/>
                    </a:p>
                  </a:txBody>
                  <a:tcPr/>
                </a:tc>
              </a:tr>
              <a:tr h="367665">
                <a:tc>
                  <a:txBody>
                    <a:bodyPr/>
                    <a:p>
                      <a:pPr>
                        <a:buNone/>
                      </a:pPr>
                      <a:r>
                        <a:rPr lang="zh-CN" altLang="en-US"/>
                        <a:t>Decision Tree</a:t>
                      </a:r>
                      <a:endParaRPr lang="zh-CN" altLang="en-US"/>
                    </a:p>
                  </a:txBody>
                  <a:tcPr/>
                </a:tc>
              </a:tr>
              <a:tr h="367665">
                <a:tc>
                  <a:txBody>
                    <a:bodyPr/>
                    <a:p>
                      <a:pPr>
                        <a:buNone/>
                      </a:pPr>
                      <a:r>
                        <a:rPr lang="zh-CN" altLang="en-US"/>
                        <a:t>Classifier Chain</a:t>
                      </a:r>
                      <a:endParaRPr lang="zh-CN" altLang="en-US"/>
                    </a:p>
                  </a:txBody>
                  <a:tcPr/>
                </a:tc>
              </a:tr>
            </a:tbl>
          </a:graphicData>
        </a:graphic>
      </p:graphicFrame>
      <p:graphicFrame>
        <p:nvGraphicFramePr>
          <p:cNvPr id="28" name="表格 27"/>
          <p:cNvGraphicFramePr/>
          <p:nvPr/>
        </p:nvGraphicFramePr>
        <p:xfrm>
          <a:off x="4288790" y="2900680"/>
          <a:ext cx="6075680" cy="2620645"/>
        </p:xfrm>
        <a:graphic>
          <a:graphicData uri="http://schemas.openxmlformats.org/drawingml/2006/table">
            <a:tbl>
              <a:tblPr firstRow="1" bandRow="1">
                <a:tableStyleId>{5C22544A-7EE6-4342-B048-85BDC9FD1C3A}</a:tableStyleId>
              </a:tblPr>
              <a:tblGrid>
                <a:gridCol w="1384300"/>
                <a:gridCol w="1653540"/>
                <a:gridCol w="1665605"/>
                <a:gridCol w="1372235"/>
              </a:tblGrid>
              <a:tr h="417195">
                <a:tc>
                  <a:txBody>
                    <a:bodyPr/>
                    <a:p>
                      <a:pPr algn="l">
                        <a:buClrTx/>
                        <a:buSzTx/>
                        <a:buFontTx/>
                        <a:buNone/>
                      </a:pPr>
                      <a:r>
                        <a:rPr lang="zh-CN" altLang="en-US" sz="1800" b="0">
                          <a:solidFill>
                            <a:schemeClr val="dk1"/>
                          </a:solidFill>
                        </a:rPr>
                        <a:t>crime </a:t>
                      </a:r>
                      <a:r>
                        <a:rPr lang="zh-CN" altLang="en-US" b="0">
                          <a:solidFill>
                            <a:schemeClr val="dk1"/>
                          </a:solidFill>
                        </a:rPr>
                        <a:t>code </a:t>
                      </a:r>
                      <a:endParaRPr lang="zh-CN" altLang="en-US" b="0">
                        <a:solidFill>
                          <a:schemeClr val="dk1"/>
                        </a:solidFill>
                      </a:endParaRPr>
                    </a:p>
                  </a:txBody>
                  <a:tcPr/>
                </a:tc>
                <a:tc>
                  <a:txBody>
                    <a:bodyPr/>
                    <a:p>
                      <a:pPr algn="l">
                        <a:buClrTx/>
                        <a:buSzTx/>
                        <a:buFontTx/>
                        <a:buNone/>
                      </a:pPr>
                      <a:r>
                        <a:rPr lang="zh-CN" altLang="en-US" sz="1800" b="0">
                          <a:solidFill>
                            <a:schemeClr val="dk1"/>
                          </a:solidFill>
                          <a:sym typeface="+mn-ea"/>
                        </a:rPr>
                        <a:t>premise </a:t>
                      </a:r>
                      <a:r>
                        <a:rPr lang="zh-CN" altLang="en-US" sz="1800" b="0">
                          <a:solidFill>
                            <a:schemeClr val="dk1"/>
                          </a:solidFill>
                          <a:sym typeface="+mn-ea"/>
                        </a:rPr>
                        <a:t>code </a:t>
                      </a:r>
                      <a:endParaRPr lang="zh-CN" altLang="en-US" b="0">
                        <a:solidFill>
                          <a:schemeClr val="dk1"/>
                        </a:solidFill>
                      </a:endParaRPr>
                    </a:p>
                  </a:txBody>
                  <a:tcPr/>
                </a:tc>
                <a:tc>
                  <a:txBody>
                    <a:bodyPr/>
                    <a:p>
                      <a:pPr algn="l">
                        <a:buClrTx/>
                        <a:buSzTx/>
                        <a:buFontTx/>
                        <a:buNone/>
                      </a:pPr>
                      <a:r>
                        <a:rPr lang="zh-CN" altLang="en-US" sz="1800" b="0">
                          <a:solidFill>
                            <a:schemeClr val="dk1"/>
                          </a:solidFill>
                          <a:sym typeface="+mn-ea"/>
                        </a:rPr>
                        <a:t>weapon code </a:t>
                      </a:r>
                      <a:endParaRPr lang="zh-CN" altLang="en-US" b="0">
                        <a:solidFill>
                          <a:schemeClr val="dk1"/>
                        </a:solidFill>
                      </a:endParaRPr>
                    </a:p>
                  </a:txBody>
                  <a:tcPr/>
                </a:tc>
                <a:tc>
                  <a:txBody>
                    <a:bodyPr/>
                    <a:p>
                      <a:pPr algn="l">
                        <a:buClrTx/>
                        <a:buSzTx/>
                        <a:buFontTx/>
                        <a:buNone/>
                      </a:pPr>
                      <a:r>
                        <a:rPr lang="zh-CN" altLang="en-US" sz="1800" b="0">
                          <a:solidFill>
                            <a:schemeClr val="dk1"/>
                          </a:solidFill>
                          <a:sym typeface="+mn-ea"/>
                        </a:rPr>
                        <a:t>status</a:t>
                      </a:r>
                      <a:endParaRPr lang="zh-CN" altLang="en-US" b="0">
                        <a:solidFill>
                          <a:schemeClr val="dk1"/>
                        </a:solidFill>
                      </a:endParaRPr>
                    </a:p>
                  </a:txBody>
                  <a:tcPr/>
                </a:tc>
              </a:tr>
              <a:tr h="368300">
                <a:tc>
                  <a:txBody>
                    <a:bodyPr/>
                    <a:p>
                      <a:pPr>
                        <a:buNone/>
                      </a:pPr>
                      <a:r>
                        <a:rPr lang="zh-CN" altLang="en-US"/>
                        <a:t>0.28 </a:t>
                      </a:r>
                      <a:endParaRPr lang="zh-CN" altLang="en-US"/>
                    </a:p>
                  </a:txBody>
                  <a:tcPr/>
                </a:tc>
                <a:tc>
                  <a:txBody>
                    <a:bodyPr/>
                    <a:p>
                      <a:pPr>
                        <a:buNone/>
                      </a:pPr>
                      <a:r>
                        <a:rPr lang="zh-CN" altLang="en-US" sz="1800">
                          <a:sym typeface="+mn-ea"/>
                        </a:rPr>
                        <a:t>0.27 </a:t>
                      </a:r>
                      <a:endParaRPr lang="zh-CN" altLang="en-US"/>
                    </a:p>
                  </a:txBody>
                  <a:tcPr/>
                </a:tc>
                <a:tc>
                  <a:txBody>
                    <a:bodyPr/>
                    <a:p>
                      <a:pPr>
                        <a:buNone/>
                      </a:pPr>
                      <a:r>
                        <a:rPr lang="zh-CN" altLang="en-US" sz="1800">
                          <a:sym typeface="+mn-ea"/>
                        </a:rPr>
                        <a:t>0.54 </a:t>
                      </a:r>
                      <a:endParaRPr lang="zh-CN" altLang="en-US"/>
                    </a:p>
                  </a:txBody>
                  <a:tcPr/>
                </a:tc>
                <a:tc>
                  <a:txBody>
                    <a:bodyPr/>
                    <a:p>
                      <a:pPr>
                        <a:buNone/>
                      </a:pPr>
                      <a:r>
                        <a:rPr lang="zh-CN" altLang="en-US" sz="1800">
                          <a:sym typeface="+mn-ea"/>
                        </a:rPr>
                        <a:t>0.61</a:t>
                      </a:r>
                      <a:endParaRPr lang="zh-CN" altLang="en-US"/>
                    </a:p>
                  </a:txBody>
                  <a:tcPr/>
                </a:tc>
              </a:tr>
              <a:tr h="367665">
                <a:tc>
                  <a:txBody>
                    <a:bodyPr/>
                    <a:p>
                      <a:pPr>
                        <a:buNone/>
                      </a:pPr>
                      <a:r>
                        <a:rPr lang="en-US" altLang="zh-CN"/>
                        <a:t>0.28</a:t>
                      </a:r>
                      <a:endParaRPr lang="en-US" altLang="zh-CN"/>
                    </a:p>
                  </a:txBody>
                  <a:tcPr/>
                </a:tc>
                <a:tc>
                  <a:txBody>
                    <a:bodyPr/>
                    <a:p>
                      <a:pPr>
                        <a:buNone/>
                      </a:pPr>
                      <a:r>
                        <a:rPr lang="en-US" altLang="zh-CN"/>
                        <a:t>0.27</a:t>
                      </a:r>
                      <a:endParaRPr lang="en-US" altLang="zh-CN"/>
                    </a:p>
                  </a:txBody>
                  <a:tcPr/>
                </a:tc>
                <a:tc>
                  <a:txBody>
                    <a:bodyPr/>
                    <a:p>
                      <a:pPr>
                        <a:buNone/>
                      </a:pPr>
                      <a:r>
                        <a:rPr lang="en-US" altLang="zh-CN"/>
                        <a:t>0.54</a:t>
                      </a:r>
                      <a:endParaRPr lang="en-US" altLang="zh-CN"/>
                    </a:p>
                  </a:txBody>
                  <a:tcPr/>
                </a:tc>
                <a:tc>
                  <a:txBody>
                    <a:bodyPr/>
                    <a:p>
                      <a:pPr>
                        <a:buNone/>
                      </a:pPr>
                      <a:r>
                        <a:rPr lang="en-US" altLang="zh-CN"/>
                        <a:t>0.61</a:t>
                      </a:r>
                      <a:endParaRPr lang="en-US" altLang="zh-CN"/>
                    </a:p>
                  </a:txBody>
                  <a:tcPr/>
                </a:tc>
              </a:tr>
              <a:tr h="368300">
                <a:tc>
                  <a:txBody>
                    <a:bodyPr/>
                    <a:p>
                      <a:pPr>
                        <a:buNone/>
                      </a:pPr>
                      <a:r>
                        <a:rPr lang="en-US" altLang="zh-CN"/>
                        <a:t>0.22</a:t>
                      </a:r>
                      <a:endParaRPr lang="en-US" altLang="zh-CN"/>
                    </a:p>
                  </a:txBody>
                  <a:tcPr/>
                </a:tc>
                <a:tc>
                  <a:txBody>
                    <a:bodyPr/>
                    <a:p>
                      <a:pPr>
                        <a:buNone/>
                      </a:pPr>
                      <a:r>
                        <a:rPr lang="en-US" altLang="zh-CN"/>
                        <a:t>0.22</a:t>
                      </a:r>
                      <a:endParaRPr lang="en-US" altLang="zh-CN"/>
                    </a:p>
                  </a:txBody>
                  <a:tcPr/>
                </a:tc>
                <a:tc>
                  <a:txBody>
                    <a:bodyPr/>
                    <a:p>
                      <a:pPr>
                        <a:buNone/>
                      </a:pPr>
                      <a:r>
                        <a:rPr lang="en-US" altLang="zh-CN"/>
                        <a:t>0.47</a:t>
                      </a:r>
                      <a:endParaRPr lang="en-US" altLang="zh-CN"/>
                    </a:p>
                  </a:txBody>
                  <a:tcPr/>
                </a:tc>
                <a:tc>
                  <a:txBody>
                    <a:bodyPr/>
                    <a:p>
                      <a:pPr>
                        <a:buNone/>
                      </a:pPr>
                      <a:r>
                        <a:rPr lang="en-US" altLang="zh-CN"/>
                        <a:t>0.51</a:t>
                      </a:r>
                      <a:endParaRPr lang="en-US" altLang="zh-CN"/>
                    </a:p>
                  </a:txBody>
                  <a:tcPr/>
                </a:tc>
              </a:tr>
              <a:tr h="367665">
                <a:tc>
                  <a:txBody>
                    <a:bodyPr/>
                    <a:p>
                      <a:pPr>
                        <a:buNone/>
                      </a:pPr>
                      <a:r>
                        <a:rPr lang="en-US" altLang="zh-CN"/>
                        <a:t>0.03</a:t>
                      </a:r>
                      <a:endParaRPr lang="en-US" altLang="zh-CN"/>
                    </a:p>
                  </a:txBody>
                  <a:tcPr/>
                </a:tc>
                <a:tc>
                  <a:txBody>
                    <a:bodyPr/>
                    <a:p>
                      <a:pPr>
                        <a:buNone/>
                      </a:pPr>
                      <a:r>
                        <a:rPr lang="en-US" altLang="zh-CN"/>
                        <a:t>0.02</a:t>
                      </a:r>
                      <a:endParaRPr lang="en-US" altLang="zh-CN"/>
                    </a:p>
                  </a:txBody>
                  <a:tcPr/>
                </a:tc>
                <a:tc>
                  <a:txBody>
                    <a:bodyPr/>
                    <a:p>
                      <a:pPr>
                        <a:buNone/>
                      </a:pPr>
                      <a:r>
                        <a:rPr lang="en-US" altLang="zh-CN"/>
                        <a:t>0.04</a:t>
                      </a:r>
                      <a:endParaRPr lang="en-US" altLang="zh-CN"/>
                    </a:p>
                  </a:txBody>
                  <a:tcPr/>
                </a:tc>
                <a:tc>
                  <a:txBody>
                    <a:bodyPr/>
                    <a:p>
                      <a:pPr>
                        <a:buNone/>
                      </a:pPr>
                      <a:r>
                        <a:rPr lang="en-US" altLang="zh-CN"/>
                        <a:t>0.23</a:t>
                      </a:r>
                      <a:endParaRPr lang="en-US" altLang="zh-CN"/>
                    </a:p>
                  </a:txBody>
                  <a:tcPr/>
                </a:tc>
              </a:tr>
              <a:tr h="365760">
                <a:tc>
                  <a:txBody>
                    <a:bodyPr/>
                    <a:p>
                      <a:pPr>
                        <a:buNone/>
                      </a:pPr>
                      <a:r>
                        <a:rPr lang="en-US" altLang="zh-CN"/>
                        <a:t>0.19</a:t>
                      </a:r>
                      <a:endParaRPr lang="en-US" altLang="zh-CN"/>
                    </a:p>
                  </a:txBody>
                  <a:tcPr/>
                </a:tc>
                <a:tc>
                  <a:txBody>
                    <a:bodyPr/>
                    <a:p>
                      <a:pPr>
                        <a:buNone/>
                      </a:pPr>
                      <a:r>
                        <a:rPr lang="en-US" altLang="zh-CN"/>
                        <a:t>0.26</a:t>
                      </a:r>
                      <a:endParaRPr lang="en-US" altLang="zh-CN"/>
                    </a:p>
                  </a:txBody>
                  <a:tcPr/>
                </a:tc>
                <a:tc>
                  <a:txBody>
                    <a:bodyPr/>
                    <a:p>
                      <a:pPr>
                        <a:buNone/>
                      </a:pPr>
                      <a:r>
                        <a:rPr lang="en-US" altLang="zh-CN"/>
                        <a:t>0.35</a:t>
                      </a:r>
                      <a:endParaRPr lang="en-US" altLang="zh-CN"/>
                    </a:p>
                  </a:txBody>
                  <a:tcPr/>
                </a:tc>
                <a:tc>
                  <a:txBody>
                    <a:bodyPr/>
                    <a:p>
                      <a:pPr>
                        <a:buNone/>
                      </a:pPr>
                      <a:r>
                        <a:rPr lang="en-US" altLang="zh-CN"/>
                        <a:t>0.48</a:t>
                      </a:r>
                      <a:endParaRPr lang="en-US" altLang="zh-CN"/>
                    </a:p>
                  </a:txBody>
                  <a:tcPr/>
                </a:tc>
              </a:tr>
              <a:tr h="365760">
                <a:tc>
                  <a:txBody>
                    <a:bodyPr/>
                    <a:p>
                      <a:pPr>
                        <a:buNone/>
                      </a:pPr>
                      <a:r>
                        <a:rPr lang="en-US" altLang="zh-CN"/>
                        <a:t>0.19</a:t>
                      </a:r>
                      <a:endParaRPr lang="en-US" altLang="zh-CN"/>
                    </a:p>
                  </a:txBody>
                  <a:tcPr/>
                </a:tc>
                <a:tc>
                  <a:txBody>
                    <a:bodyPr/>
                    <a:p>
                      <a:pPr>
                        <a:buNone/>
                      </a:pPr>
                      <a:r>
                        <a:rPr lang="en-US" altLang="zh-CN"/>
                        <a:t>0.26</a:t>
                      </a:r>
                      <a:endParaRPr lang="en-US" altLang="zh-CN"/>
                    </a:p>
                  </a:txBody>
                  <a:tcPr/>
                </a:tc>
                <a:tc>
                  <a:txBody>
                    <a:bodyPr/>
                    <a:p>
                      <a:pPr>
                        <a:buNone/>
                      </a:pPr>
                      <a:r>
                        <a:rPr lang="en-US" altLang="zh-CN"/>
                        <a:t>0.35</a:t>
                      </a:r>
                      <a:endParaRPr lang="en-US" altLang="zh-CN"/>
                    </a:p>
                  </a:txBody>
                  <a:tcPr/>
                </a:tc>
                <a:tc>
                  <a:txBody>
                    <a:bodyPr/>
                    <a:p>
                      <a:pPr>
                        <a:buNone/>
                      </a:pPr>
                      <a:r>
                        <a:rPr lang="en-US" altLang="zh-CN"/>
                        <a:t>0.48</a:t>
                      </a:r>
                      <a:endParaRPr lang="en-US" altLang="zh-CN"/>
                    </a:p>
                  </a:txBody>
                  <a:tcPr/>
                </a:tc>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p:nvPr/>
        </p:nvSpPr>
        <p:spPr>
          <a:xfrm>
            <a:off x="3839026" y="1152978"/>
            <a:ext cx="4513944" cy="4513944"/>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503050405090304"/>
              <a:ea typeface="方正清刻本悦宋简体"/>
              <a:sym typeface="Times New Roman" panose="02020503050405090304"/>
            </a:endParaRPr>
          </a:p>
        </p:txBody>
      </p:sp>
      <p:sp>
        <p:nvSpPr>
          <p:cNvPr id="21" name="椭圆 20"/>
          <p:cNvSpPr/>
          <p:nvPr/>
        </p:nvSpPr>
        <p:spPr>
          <a:xfrm>
            <a:off x="4662213" y="2100324"/>
            <a:ext cx="2770511" cy="76238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smtClean="0">
                <a:solidFill>
                  <a:schemeClr val="bg1"/>
                </a:solidFill>
                <a:latin typeface="Times New Roman" panose="02020503050405090304"/>
                <a:ea typeface="方正清刻本悦宋简体"/>
                <a:sym typeface="Times New Roman" panose="02020503050405090304"/>
              </a:rPr>
              <a:t>05</a:t>
            </a:r>
            <a:endParaRPr lang="zh-CN" altLang="en-US" sz="11500" dirty="0">
              <a:solidFill>
                <a:schemeClr val="bg1"/>
              </a:solidFill>
              <a:latin typeface="Times New Roman" panose="02020503050405090304"/>
              <a:ea typeface="方正清刻本悦宋简体"/>
              <a:sym typeface="Times New Roman" panose="02020503050405090304"/>
            </a:endParaRPr>
          </a:p>
        </p:txBody>
      </p:sp>
      <p:sp>
        <p:nvSpPr>
          <p:cNvPr id="25" name="矩形 24"/>
          <p:cNvSpPr/>
          <p:nvPr/>
        </p:nvSpPr>
        <p:spPr>
          <a:xfrm>
            <a:off x="4861876" y="3248914"/>
            <a:ext cx="2468880" cy="645160"/>
          </a:xfrm>
          <a:prstGeom prst="rect">
            <a:avLst/>
          </a:prstGeom>
        </p:spPr>
        <p:txBody>
          <a:bodyPr wrap="none">
            <a:spAutoFit/>
          </a:bodyPr>
          <a:lstStyle/>
          <a:p>
            <a:pPr algn="l"/>
            <a:r>
              <a:rPr lang="zh-CN" altLang="en-US" sz="3600" dirty="0">
                <a:solidFill>
                  <a:schemeClr val="bg1"/>
                </a:solidFill>
                <a:latin typeface="Times New Roman" panose="02020503050405090304"/>
                <a:ea typeface="方正清刻本悦宋简体"/>
                <a:sym typeface="Times New Roman" panose="02020503050405090304"/>
              </a:rPr>
              <a:t>结果与讨论</a:t>
            </a:r>
            <a:endParaRPr lang="zh-CN" altLang="en-US" sz="3600" dirty="0">
              <a:solidFill>
                <a:schemeClr val="bg1"/>
              </a:solidFill>
              <a:latin typeface="Times New Roman" panose="02020503050405090304"/>
              <a:ea typeface="方正清刻本悦宋简体"/>
              <a:sym typeface="Times New Roman" panose="02020503050405090304"/>
            </a:endParaRPr>
          </a:p>
        </p:txBody>
      </p:sp>
      <p:cxnSp>
        <p:nvCxnSpPr>
          <p:cNvPr id="28" name="直接连接符 27"/>
          <p:cNvCxnSpPr/>
          <p:nvPr/>
        </p:nvCxnSpPr>
        <p:spPr>
          <a:xfrm>
            <a:off x="5646054" y="3973405"/>
            <a:ext cx="899888"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p:cNvSpPr/>
          <p:nvPr/>
        </p:nvSpPr>
        <p:spPr>
          <a:xfrm>
            <a:off x="5654090" y="839966"/>
            <a:ext cx="1452880" cy="398780"/>
          </a:xfrm>
          <a:prstGeom prst="rect">
            <a:avLst/>
          </a:prstGeom>
        </p:spPr>
        <p:txBody>
          <a:bodyPr wrap="none">
            <a:spAutoFit/>
          </a:bodyPr>
          <a:lstStyle/>
          <a:p>
            <a:pPr algn="ctr"/>
            <a:r>
              <a:rPr lang="zh-CN" altLang="en-US" sz="2000" dirty="0">
                <a:latin typeface="Times New Roman" panose="02020503050405090304"/>
                <a:ea typeface="方正清刻本悦宋简体"/>
                <a:sym typeface="Times New Roman" panose="02020503050405090304"/>
              </a:rPr>
              <a:t>结果与讨论</a:t>
            </a:r>
            <a:endParaRPr lang="zh-CN" altLang="en-US" sz="2000" dirty="0">
              <a:latin typeface="Times New Roman" panose="02020503050405090304"/>
              <a:ea typeface="方正清刻本悦宋简体"/>
              <a:sym typeface="Times New Roman" panose="02020503050405090304"/>
            </a:endParaRPr>
          </a:p>
        </p:txBody>
      </p:sp>
      <p:sp>
        <p:nvSpPr>
          <p:cNvPr id="2" name="文本框 1"/>
          <p:cNvSpPr txBox="1"/>
          <p:nvPr/>
        </p:nvSpPr>
        <p:spPr>
          <a:xfrm>
            <a:off x="2570480" y="1751965"/>
            <a:ext cx="8067675" cy="645160"/>
          </a:xfrm>
          <a:prstGeom prst="rect">
            <a:avLst/>
          </a:prstGeom>
          <a:noFill/>
        </p:spPr>
        <p:txBody>
          <a:bodyPr wrap="square" rtlCol="0" anchor="t">
            <a:spAutoFit/>
          </a:bodyPr>
          <a:p>
            <a:r>
              <a:rPr lang="zh-CN" altLang="en-US"/>
              <a:t>Logistic Regression模型和MLP模型表现出较好的性能。</a:t>
            </a:r>
            <a:endParaRPr lang="zh-CN" altLang="en-US"/>
          </a:p>
          <a:p>
            <a:r>
              <a:rPr lang="zh-CN" altLang="en-US"/>
              <a:t>在测试集上，我们获得了约54%的武器类型准确率以及60%的案件状态准确率</a:t>
            </a:r>
            <a:endParaRPr lang="zh-CN" altLang="en-US"/>
          </a:p>
        </p:txBody>
      </p:sp>
      <p:sp>
        <p:nvSpPr>
          <p:cNvPr id="3" name="矩形 2"/>
          <p:cNvSpPr/>
          <p:nvPr/>
        </p:nvSpPr>
        <p:spPr>
          <a:xfrm>
            <a:off x="1746250" y="1576705"/>
            <a:ext cx="680085" cy="734695"/>
          </a:xfrm>
          <a:prstGeom prst="rect">
            <a:avLst/>
          </a:prstGeom>
          <a:noFill/>
          <a:ln>
            <a:noFill/>
          </a:ln>
        </p:spPr>
        <p:txBody>
          <a:bodyPr wrap="none" rtlCol="0" anchor="t">
            <a:noAutofit/>
          </a:bodyPr>
          <a:p>
            <a:pPr algn="ctr"/>
            <a:r>
              <a:rPr lang="en-US" altLang="zh-CN" sz="5400" b="1">
                <a:solidFill>
                  <a:schemeClr val="accent1"/>
                </a:solidFill>
                <a:effectLst>
                  <a:outerShdw blurRad="38100" dist="25400" dir="5400000" algn="ctr" rotWithShape="0">
                    <a:srgbClr val="6E747A">
                      <a:alpha val="43000"/>
                      <a:alpha val="43000"/>
                    </a:srgbClr>
                  </a:outerShdw>
                </a:effectLst>
              </a:rPr>
              <a:t>1</a:t>
            </a:r>
            <a:endParaRPr lang="en-US" altLang="zh-CN" sz="5400" b="1">
              <a:solidFill>
                <a:schemeClr val="accent1"/>
              </a:solidFill>
              <a:effectLst>
                <a:outerShdw blurRad="38100" dist="25400" dir="5400000" algn="ctr" rotWithShape="0">
                  <a:srgbClr val="6E747A">
                    <a:alpha val="43000"/>
                    <a:alpha val="43000"/>
                  </a:srgbClr>
                </a:outerShdw>
              </a:effectLst>
            </a:endParaRPr>
          </a:p>
        </p:txBody>
      </p:sp>
      <p:sp>
        <p:nvSpPr>
          <p:cNvPr id="4" name="矩形 3"/>
          <p:cNvSpPr/>
          <p:nvPr/>
        </p:nvSpPr>
        <p:spPr>
          <a:xfrm>
            <a:off x="1862455" y="2621915"/>
            <a:ext cx="563880" cy="922020"/>
          </a:xfrm>
          <a:prstGeom prst="rect">
            <a:avLst/>
          </a:prstGeom>
          <a:noFill/>
          <a:ln>
            <a:noFill/>
          </a:ln>
        </p:spPr>
        <p:txBody>
          <a:bodyPr wrap="none" rtlCol="0" anchor="t">
            <a:spAutoFit/>
          </a:bodyPr>
          <a:p>
            <a:pPr algn="ctr"/>
            <a:r>
              <a:rPr lang="en-US" altLang="zh-CN" sz="5400" b="1">
                <a:solidFill>
                  <a:schemeClr val="accent1"/>
                </a:solidFill>
                <a:effectLst>
                  <a:outerShdw blurRad="38100" dist="25400" dir="5400000" algn="ctr" rotWithShape="0">
                    <a:srgbClr val="6E747A">
                      <a:alpha val="43000"/>
                      <a:alpha val="43000"/>
                    </a:srgbClr>
                  </a:outerShdw>
                </a:effectLst>
              </a:rPr>
              <a:t>2</a:t>
            </a:r>
            <a:endParaRPr lang="en-US" altLang="zh-CN" sz="5400" b="1">
              <a:solidFill>
                <a:schemeClr val="accent1"/>
              </a:solidFill>
              <a:effectLst>
                <a:outerShdw blurRad="38100" dist="25400" dir="5400000" algn="ctr" rotWithShape="0">
                  <a:srgbClr val="6E747A">
                    <a:alpha val="43000"/>
                    <a:alpha val="43000"/>
                  </a:srgbClr>
                </a:outerShdw>
              </a:effectLst>
            </a:endParaRPr>
          </a:p>
        </p:txBody>
      </p:sp>
      <p:sp>
        <p:nvSpPr>
          <p:cNvPr id="5" name="文本框 4"/>
          <p:cNvSpPr txBox="1"/>
          <p:nvPr/>
        </p:nvSpPr>
        <p:spPr>
          <a:xfrm>
            <a:off x="2570480" y="2828290"/>
            <a:ext cx="7593330" cy="645160"/>
          </a:xfrm>
          <a:prstGeom prst="rect">
            <a:avLst/>
          </a:prstGeom>
          <a:noFill/>
        </p:spPr>
        <p:txBody>
          <a:bodyPr wrap="square" rtlCol="0">
            <a:spAutoFit/>
          </a:bodyPr>
          <a:p>
            <a:r>
              <a:rPr lang="zh-CN" altLang="en-US"/>
              <a:t>crime code和premise code无论用什么算法训练，准确率都很低，</a:t>
            </a:r>
            <a:endParaRPr lang="zh-CN" altLang="en-US"/>
          </a:p>
          <a:p>
            <a:r>
              <a:rPr lang="zh-CN" altLang="en-US"/>
              <a:t>说明这两个标签与选择的特征关系不大</a:t>
            </a:r>
            <a:endParaRPr lang="zh-CN" altLang="en-US"/>
          </a:p>
        </p:txBody>
      </p:sp>
      <p:pic>
        <p:nvPicPr>
          <p:cNvPr id="6" name="图片 5"/>
          <p:cNvPicPr>
            <a:picLocks noChangeAspect="1"/>
          </p:cNvPicPr>
          <p:nvPr>
            <p:custDataLst>
              <p:tags r:id="rId1"/>
            </p:custDataLst>
          </p:nvPr>
        </p:nvPicPr>
        <p:blipFill>
          <a:blip r:embed="rId2"/>
          <a:stretch>
            <a:fillRect/>
          </a:stretch>
        </p:blipFill>
        <p:spPr>
          <a:xfrm>
            <a:off x="1570355" y="3453130"/>
            <a:ext cx="3843020" cy="2383155"/>
          </a:xfrm>
          <a:prstGeom prst="rect">
            <a:avLst/>
          </a:prstGeom>
        </p:spPr>
      </p:pic>
      <p:pic>
        <p:nvPicPr>
          <p:cNvPr id="7" name="图片 6"/>
          <p:cNvPicPr>
            <a:picLocks noChangeAspect="1"/>
          </p:cNvPicPr>
          <p:nvPr>
            <p:custDataLst>
              <p:tags r:id="rId3"/>
            </p:custDataLst>
          </p:nvPr>
        </p:nvPicPr>
        <p:blipFill>
          <a:blip r:embed="rId4"/>
          <a:stretch>
            <a:fillRect/>
          </a:stretch>
        </p:blipFill>
        <p:spPr>
          <a:xfrm>
            <a:off x="6223000" y="3453130"/>
            <a:ext cx="4418330" cy="2383790"/>
          </a:xfrm>
          <a:prstGeom prst="rect">
            <a:avLst/>
          </a:prstGeom>
        </p:spPr>
      </p:pic>
      <p:sp>
        <p:nvSpPr>
          <p:cNvPr id="8" name="文本框 7"/>
          <p:cNvSpPr txBox="1"/>
          <p:nvPr/>
        </p:nvSpPr>
        <p:spPr>
          <a:xfrm>
            <a:off x="1009015" y="5750560"/>
            <a:ext cx="4404360" cy="583565"/>
          </a:xfrm>
          <a:prstGeom prst="rect">
            <a:avLst/>
          </a:prstGeom>
          <a:noFill/>
        </p:spPr>
        <p:txBody>
          <a:bodyPr wrap="square" rtlCol="0">
            <a:spAutoFit/>
          </a:bodyPr>
          <a:p>
            <a:r>
              <a:rPr lang="zh-CN" altLang="en-US" sz="1600" b="1">
                <a:solidFill>
                  <a:srgbClr val="FF0000"/>
                </a:solidFill>
                <a:latin typeface="宋体" charset="0"/>
                <a:ea typeface="宋体" charset="0"/>
              </a:rPr>
              <a:t>STRONG-ARM (HANDS, FIST, FEET OR BODILY FORCE)</a:t>
            </a:r>
            <a:endParaRPr lang="zh-CN" altLang="en-US" sz="1600" b="1">
              <a:solidFill>
                <a:srgbClr val="FF0000"/>
              </a:solidFill>
              <a:latin typeface="宋体" charset="0"/>
              <a:ea typeface="宋体" charset="0"/>
            </a:endParaRPr>
          </a:p>
        </p:txBody>
      </p:sp>
      <p:cxnSp>
        <p:nvCxnSpPr>
          <p:cNvPr id="10" name="直接箭头连接符 9"/>
          <p:cNvCxnSpPr/>
          <p:nvPr/>
        </p:nvCxnSpPr>
        <p:spPr>
          <a:xfrm flipV="1">
            <a:off x="1255395" y="4747260"/>
            <a:ext cx="650240" cy="90805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1" name="文本框 10"/>
          <p:cNvSpPr txBox="1"/>
          <p:nvPr/>
        </p:nvSpPr>
        <p:spPr>
          <a:xfrm>
            <a:off x="764540" y="3729355"/>
            <a:ext cx="1226820" cy="399415"/>
          </a:xfrm>
          <a:prstGeom prst="rect">
            <a:avLst/>
          </a:prstGeom>
          <a:noFill/>
        </p:spPr>
        <p:txBody>
          <a:bodyPr wrap="square" rtlCol="0">
            <a:noAutofit/>
          </a:bodyPr>
          <a:p>
            <a:r>
              <a:rPr lang="zh-CN" altLang="en-US" sz="1600">
                <a:latin typeface="宋体" charset="0"/>
                <a:ea typeface="宋体" charset="0"/>
              </a:rPr>
              <a:t>武器类型</a:t>
            </a:r>
            <a:endParaRPr lang="zh-CN" altLang="en-US" sz="1600">
              <a:latin typeface="宋体" charset="0"/>
              <a:ea typeface="宋体" charset="0"/>
            </a:endParaRPr>
          </a:p>
        </p:txBody>
      </p:sp>
      <p:sp>
        <p:nvSpPr>
          <p:cNvPr id="12" name="文本框 11"/>
          <p:cNvSpPr txBox="1"/>
          <p:nvPr/>
        </p:nvSpPr>
        <p:spPr>
          <a:xfrm>
            <a:off x="5413375" y="3760470"/>
            <a:ext cx="1190625" cy="337185"/>
          </a:xfrm>
          <a:prstGeom prst="rect">
            <a:avLst/>
          </a:prstGeom>
          <a:noFill/>
        </p:spPr>
        <p:txBody>
          <a:bodyPr wrap="square" rtlCol="0">
            <a:spAutoFit/>
          </a:bodyPr>
          <a:p>
            <a:r>
              <a:rPr lang="zh-CN" altLang="en-US" sz="1600">
                <a:latin typeface="宋体" charset="0"/>
                <a:ea typeface="宋体" charset="0"/>
              </a:rPr>
              <a:t>案件状态</a:t>
            </a:r>
            <a:endParaRPr lang="zh-CN" altLang="en-US" sz="1600">
              <a:latin typeface="宋体" charset="0"/>
              <a:ea typeface="宋体" charset="0"/>
            </a:endParaRPr>
          </a:p>
        </p:txBody>
      </p:sp>
      <p:cxnSp>
        <p:nvCxnSpPr>
          <p:cNvPr id="13" name="直接箭头连接符 12"/>
          <p:cNvCxnSpPr/>
          <p:nvPr/>
        </p:nvCxnSpPr>
        <p:spPr>
          <a:xfrm flipV="1">
            <a:off x="5843905" y="4747260"/>
            <a:ext cx="601345" cy="96901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4" name="文本框 13"/>
          <p:cNvSpPr txBox="1"/>
          <p:nvPr/>
        </p:nvSpPr>
        <p:spPr>
          <a:xfrm>
            <a:off x="5782310" y="5779135"/>
            <a:ext cx="3668395" cy="337185"/>
          </a:xfrm>
          <a:prstGeom prst="rect">
            <a:avLst/>
          </a:prstGeom>
          <a:noFill/>
        </p:spPr>
        <p:txBody>
          <a:bodyPr wrap="square" rtlCol="0">
            <a:spAutoFit/>
          </a:bodyPr>
          <a:p>
            <a:r>
              <a:rPr lang="zh-CN" altLang="en-US" sz="1600" b="1">
                <a:solidFill>
                  <a:srgbClr val="FF0000"/>
                </a:solidFill>
                <a:latin typeface="宋体" charset="0"/>
                <a:ea typeface="宋体" charset="0"/>
              </a:rPr>
              <a:t>Invest Cont</a:t>
            </a:r>
            <a:endParaRPr lang="zh-CN" alt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p:nvPr/>
        </p:nvSpPr>
        <p:spPr>
          <a:xfrm>
            <a:off x="1404062" y="2420849"/>
            <a:ext cx="1712686" cy="1712686"/>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503050405090304"/>
              <a:ea typeface="方正清刻本悦宋简体"/>
              <a:sym typeface="Times New Roman" panose="02020503050405090304"/>
            </a:endParaRPr>
          </a:p>
        </p:txBody>
      </p:sp>
      <p:sp>
        <p:nvSpPr>
          <p:cNvPr id="11" name="矩形 10"/>
          <p:cNvSpPr/>
          <p:nvPr/>
        </p:nvSpPr>
        <p:spPr>
          <a:xfrm>
            <a:off x="1603816" y="2936497"/>
            <a:ext cx="1313180" cy="769441"/>
          </a:xfrm>
          <a:prstGeom prst="rect">
            <a:avLst/>
          </a:prstGeom>
        </p:spPr>
        <p:txBody>
          <a:bodyPr wrap="none">
            <a:spAutoFit/>
          </a:bodyPr>
          <a:lstStyle/>
          <a:p>
            <a:pPr algn="ctr"/>
            <a:r>
              <a:rPr lang="zh-CN" altLang="en-US" sz="4400" dirty="0">
                <a:solidFill>
                  <a:schemeClr val="bg1"/>
                </a:solidFill>
                <a:latin typeface="Times New Roman" panose="02020503050405090304"/>
                <a:ea typeface="方正清刻本悦宋简体"/>
                <a:sym typeface="Times New Roman" panose="02020503050405090304"/>
              </a:rPr>
              <a:t>目录</a:t>
            </a:r>
            <a:endParaRPr lang="zh-CN" altLang="en-US" sz="4400" dirty="0">
              <a:solidFill>
                <a:schemeClr val="bg1"/>
              </a:solidFill>
              <a:latin typeface="Times New Roman" panose="02020503050405090304"/>
              <a:ea typeface="方正清刻本悦宋简体"/>
              <a:sym typeface="Times New Roman" panose="02020503050405090304"/>
            </a:endParaRPr>
          </a:p>
        </p:txBody>
      </p:sp>
      <p:sp>
        <p:nvSpPr>
          <p:cNvPr id="13" name="椭圆 12"/>
          <p:cNvSpPr/>
          <p:nvPr/>
        </p:nvSpPr>
        <p:spPr>
          <a:xfrm>
            <a:off x="3646130" y="2006796"/>
            <a:ext cx="762389" cy="762389"/>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smtClean="0">
                <a:latin typeface="Times New Roman" panose="02020503050405090304"/>
                <a:ea typeface="方正清刻本悦宋简体"/>
                <a:sym typeface="Times New Roman" panose="02020503050405090304"/>
              </a:rPr>
              <a:t>01</a:t>
            </a:r>
            <a:endParaRPr lang="zh-CN" altLang="en-US" sz="2800" dirty="0">
              <a:latin typeface="Times New Roman" panose="02020503050405090304"/>
              <a:ea typeface="方正清刻本悦宋简体"/>
              <a:sym typeface="Times New Roman" panose="02020503050405090304"/>
            </a:endParaRPr>
          </a:p>
        </p:txBody>
      </p:sp>
      <p:sp>
        <p:nvSpPr>
          <p:cNvPr id="14" name="椭圆 13"/>
          <p:cNvSpPr/>
          <p:nvPr/>
        </p:nvSpPr>
        <p:spPr>
          <a:xfrm>
            <a:off x="3646130" y="3190341"/>
            <a:ext cx="762389" cy="762389"/>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smtClean="0">
                <a:latin typeface="Times New Roman" panose="02020503050405090304"/>
                <a:ea typeface="方正清刻本悦宋简体"/>
                <a:sym typeface="Times New Roman" panose="02020503050405090304"/>
              </a:rPr>
              <a:t>03</a:t>
            </a:r>
            <a:endParaRPr lang="zh-CN" altLang="en-US" sz="2800" dirty="0">
              <a:latin typeface="Times New Roman" panose="02020503050405090304"/>
              <a:ea typeface="方正清刻本悦宋简体"/>
              <a:sym typeface="Times New Roman" panose="02020503050405090304"/>
            </a:endParaRPr>
          </a:p>
        </p:txBody>
      </p:sp>
      <p:sp>
        <p:nvSpPr>
          <p:cNvPr id="15" name="椭圆 14"/>
          <p:cNvSpPr/>
          <p:nvPr/>
        </p:nvSpPr>
        <p:spPr>
          <a:xfrm>
            <a:off x="6957092" y="2006796"/>
            <a:ext cx="762389" cy="762389"/>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smtClean="0">
                <a:latin typeface="Times New Roman" panose="02020503050405090304"/>
                <a:ea typeface="方正清刻本悦宋简体"/>
                <a:sym typeface="Times New Roman" panose="02020503050405090304"/>
              </a:rPr>
              <a:t>02</a:t>
            </a:r>
            <a:endParaRPr lang="zh-CN" altLang="en-US" sz="2800" dirty="0">
              <a:latin typeface="Times New Roman" panose="02020503050405090304"/>
              <a:ea typeface="方正清刻本悦宋简体"/>
              <a:sym typeface="Times New Roman" panose="02020503050405090304"/>
            </a:endParaRPr>
          </a:p>
        </p:txBody>
      </p:sp>
      <p:sp>
        <p:nvSpPr>
          <p:cNvPr id="16" name="椭圆 15"/>
          <p:cNvSpPr/>
          <p:nvPr/>
        </p:nvSpPr>
        <p:spPr>
          <a:xfrm>
            <a:off x="6957092" y="3190341"/>
            <a:ext cx="762389" cy="762389"/>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smtClean="0">
                <a:latin typeface="Times New Roman" panose="02020503050405090304"/>
                <a:ea typeface="方正清刻本悦宋简体"/>
                <a:sym typeface="Times New Roman" panose="02020503050405090304"/>
              </a:rPr>
              <a:t>04</a:t>
            </a:r>
            <a:endParaRPr lang="zh-CN" altLang="en-US" sz="2800" dirty="0">
              <a:latin typeface="Times New Roman" panose="02020503050405090304"/>
              <a:ea typeface="方正清刻本悦宋简体"/>
              <a:sym typeface="Times New Roman" panose="02020503050405090304"/>
            </a:endParaRPr>
          </a:p>
        </p:txBody>
      </p:sp>
      <p:sp>
        <p:nvSpPr>
          <p:cNvPr id="12" name="矩形 11"/>
          <p:cNvSpPr/>
          <p:nvPr/>
        </p:nvSpPr>
        <p:spPr>
          <a:xfrm>
            <a:off x="4526340" y="2059166"/>
            <a:ext cx="894080" cy="521970"/>
          </a:xfrm>
          <a:prstGeom prst="rect">
            <a:avLst/>
          </a:prstGeom>
        </p:spPr>
        <p:txBody>
          <a:bodyPr wrap="none">
            <a:spAutoFit/>
          </a:bodyPr>
          <a:lstStyle/>
          <a:p>
            <a:r>
              <a:rPr lang="zh-CN" altLang="en-US" sz="2800" dirty="0">
                <a:latin typeface="Times New Roman" panose="02020503050405090304"/>
                <a:ea typeface="方正清刻本悦宋简体"/>
                <a:sym typeface="Times New Roman" panose="02020503050405090304"/>
              </a:rPr>
              <a:t>引言</a:t>
            </a:r>
            <a:endParaRPr lang="zh-CN" altLang="en-US" sz="2800" dirty="0">
              <a:latin typeface="Times New Roman" panose="02020503050405090304"/>
              <a:ea typeface="方正清刻本悦宋简体"/>
              <a:sym typeface="Times New Roman" panose="02020503050405090304"/>
            </a:endParaRPr>
          </a:p>
        </p:txBody>
      </p:sp>
      <p:sp>
        <p:nvSpPr>
          <p:cNvPr id="18" name="矩形 17"/>
          <p:cNvSpPr/>
          <p:nvPr/>
        </p:nvSpPr>
        <p:spPr>
          <a:xfrm>
            <a:off x="4526340" y="3311180"/>
            <a:ext cx="1605280" cy="521970"/>
          </a:xfrm>
          <a:prstGeom prst="rect">
            <a:avLst/>
          </a:prstGeom>
        </p:spPr>
        <p:txBody>
          <a:bodyPr wrap="none">
            <a:spAutoFit/>
          </a:bodyPr>
          <a:lstStyle/>
          <a:p>
            <a:r>
              <a:rPr lang="zh-CN" altLang="en-US" sz="2800" dirty="0">
                <a:latin typeface="Times New Roman" panose="02020503050405090304"/>
                <a:ea typeface="方正清刻本悦宋简体"/>
                <a:sym typeface="Times New Roman" panose="02020503050405090304"/>
              </a:rPr>
              <a:t>特征选择</a:t>
            </a:r>
            <a:endParaRPr lang="zh-CN" altLang="en-US" sz="2800" dirty="0">
              <a:latin typeface="Times New Roman" panose="02020503050405090304"/>
              <a:ea typeface="方正清刻本悦宋简体"/>
              <a:sym typeface="Times New Roman" panose="02020503050405090304"/>
            </a:endParaRPr>
          </a:p>
        </p:txBody>
      </p:sp>
      <p:sp>
        <p:nvSpPr>
          <p:cNvPr id="19" name="矩形 18"/>
          <p:cNvSpPr/>
          <p:nvPr/>
        </p:nvSpPr>
        <p:spPr>
          <a:xfrm>
            <a:off x="7895361" y="2044652"/>
            <a:ext cx="3027680" cy="521970"/>
          </a:xfrm>
          <a:prstGeom prst="rect">
            <a:avLst/>
          </a:prstGeom>
        </p:spPr>
        <p:txBody>
          <a:bodyPr wrap="none">
            <a:spAutoFit/>
          </a:bodyPr>
          <a:lstStyle/>
          <a:p>
            <a:r>
              <a:rPr lang="zh-CN" altLang="en-US" sz="2800" dirty="0">
                <a:latin typeface="Times New Roman" panose="02020503050405090304"/>
                <a:ea typeface="方正清刻本悦宋简体"/>
                <a:sym typeface="Times New Roman" panose="02020503050405090304"/>
              </a:rPr>
              <a:t>数据预处理与</a:t>
            </a:r>
            <a:r>
              <a:rPr lang="zh-CN" altLang="en-US" sz="2800" dirty="0">
                <a:latin typeface="Times New Roman" panose="02020503050405090304"/>
                <a:ea typeface="方正清刻本悦宋简体"/>
                <a:sym typeface="Times New Roman" panose="02020503050405090304"/>
              </a:rPr>
              <a:t>概览</a:t>
            </a:r>
            <a:endParaRPr lang="zh-CN" altLang="en-US" sz="2800" dirty="0">
              <a:latin typeface="Times New Roman" panose="02020503050405090304"/>
              <a:ea typeface="方正清刻本悦宋简体"/>
              <a:sym typeface="Times New Roman" panose="02020503050405090304"/>
            </a:endParaRPr>
          </a:p>
        </p:txBody>
      </p:sp>
      <p:sp>
        <p:nvSpPr>
          <p:cNvPr id="20" name="矩形 19"/>
          <p:cNvSpPr/>
          <p:nvPr/>
        </p:nvSpPr>
        <p:spPr>
          <a:xfrm>
            <a:off x="7895361" y="3311180"/>
            <a:ext cx="2672080" cy="521970"/>
          </a:xfrm>
          <a:prstGeom prst="rect">
            <a:avLst/>
          </a:prstGeom>
        </p:spPr>
        <p:txBody>
          <a:bodyPr wrap="none">
            <a:spAutoFit/>
          </a:bodyPr>
          <a:lstStyle/>
          <a:p>
            <a:r>
              <a:rPr lang="zh-CN" altLang="en-US" sz="2800" dirty="0">
                <a:latin typeface="Times New Roman" panose="02020503050405090304"/>
                <a:ea typeface="方正清刻本悦宋简体"/>
                <a:sym typeface="Times New Roman" panose="02020503050405090304"/>
              </a:rPr>
              <a:t>模型构建</a:t>
            </a:r>
            <a:r>
              <a:rPr lang="zh-CN" altLang="en-US" sz="2800" dirty="0">
                <a:latin typeface="Times New Roman" panose="02020503050405090304"/>
                <a:ea typeface="方正清刻本悦宋简体"/>
                <a:sym typeface="Times New Roman" panose="02020503050405090304"/>
              </a:rPr>
              <a:t>与训练</a:t>
            </a:r>
            <a:endParaRPr lang="zh-CN" altLang="en-US" sz="2800" dirty="0">
              <a:latin typeface="Times New Roman" panose="02020503050405090304"/>
              <a:ea typeface="方正清刻本悦宋简体"/>
              <a:sym typeface="Times New Roman" panose="02020503050405090304"/>
            </a:endParaRPr>
          </a:p>
        </p:txBody>
      </p:sp>
      <p:sp>
        <p:nvSpPr>
          <p:cNvPr id="17" name="矩形 16"/>
          <p:cNvSpPr/>
          <p:nvPr/>
        </p:nvSpPr>
        <p:spPr>
          <a:xfrm>
            <a:off x="4526340" y="2415734"/>
            <a:ext cx="309880" cy="337185"/>
          </a:xfrm>
          <a:prstGeom prst="rect">
            <a:avLst/>
          </a:prstGeom>
        </p:spPr>
        <p:txBody>
          <a:bodyPr wrap="none">
            <a:spAutoFit/>
          </a:bodyPr>
          <a:lstStyle/>
          <a:p>
            <a:endParaRPr lang="zh-CN" altLang="en-US" sz="1600" dirty="0">
              <a:latin typeface="Times New Roman" panose="02020503050405090304"/>
              <a:ea typeface="方正清刻本悦宋简体"/>
              <a:sym typeface="Times New Roman" panose="02020503050405090304"/>
            </a:endParaRPr>
          </a:p>
        </p:txBody>
      </p:sp>
      <p:sp>
        <p:nvSpPr>
          <p:cNvPr id="2" name="椭圆 1"/>
          <p:cNvSpPr/>
          <p:nvPr>
            <p:custDataLst>
              <p:tags r:id="rId2"/>
            </p:custDataLst>
          </p:nvPr>
        </p:nvSpPr>
        <p:spPr>
          <a:xfrm>
            <a:off x="3646130" y="4373981"/>
            <a:ext cx="762389" cy="762389"/>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dirty="0" smtClean="0">
                <a:latin typeface="Times New Roman" panose="02020503050405090304"/>
                <a:ea typeface="方正清刻本悦宋简体"/>
                <a:sym typeface="Times New Roman" panose="02020503050405090304"/>
              </a:rPr>
              <a:t>05</a:t>
            </a:r>
            <a:endParaRPr lang="zh-CN" altLang="en-US" sz="2800" dirty="0">
              <a:latin typeface="Times New Roman" panose="02020503050405090304"/>
              <a:ea typeface="方正清刻本悦宋简体"/>
              <a:sym typeface="Times New Roman" panose="02020503050405090304"/>
            </a:endParaRPr>
          </a:p>
        </p:txBody>
      </p:sp>
      <p:sp>
        <p:nvSpPr>
          <p:cNvPr id="3" name="矩形 2"/>
          <p:cNvSpPr/>
          <p:nvPr>
            <p:custDataLst>
              <p:tags r:id="rId3"/>
            </p:custDataLst>
          </p:nvPr>
        </p:nvSpPr>
        <p:spPr>
          <a:xfrm>
            <a:off x="4526340" y="4506250"/>
            <a:ext cx="1960880" cy="521970"/>
          </a:xfrm>
          <a:prstGeom prst="rect">
            <a:avLst/>
          </a:prstGeom>
        </p:spPr>
        <p:txBody>
          <a:bodyPr wrap="none">
            <a:spAutoFit/>
          </a:bodyPr>
          <a:p>
            <a:r>
              <a:rPr lang="zh-CN" altLang="en-US" sz="2800" dirty="0">
                <a:latin typeface="Times New Roman" panose="02020503050405090304"/>
                <a:ea typeface="方正清刻本悦宋简体"/>
                <a:sym typeface="Times New Roman" panose="02020503050405090304"/>
              </a:rPr>
              <a:t>结果与讨论</a:t>
            </a:r>
            <a:endParaRPr lang="zh-CN" altLang="en-US" sz="2800" dirty="0">
              <a:latin typeface="Times New Roman" panose="02020503050405090304"/>
              <a:ea typeface="方正清刻本悦宋简体"/>
              <a:sym typeface="Times New Roman" panose="02020503050405090304"/>
            </a:endParaRPr>
          </a:p>
        </p:txBody>
      </p:sp>
      <p:sp>
        <p:nvSpPr>
          <p:cNvPr id="4" name="椭圆 3"/>
          <p:cNvSpPr/>
          <p:nvPr>
            <p:custDataLst>
              <p:tags r:id="rId4"/>
            </p:custDataLst>
          </p:nvPr>
        </p:nvSpPr>
        <p:spPr>
          <a:xfrm>
            <a:off x="6957020" y="4375251"/>
            <a:ext cx="762389" cy="762389"/>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dirty="0" smtClean="0">
                <a:latin typeface="Times New Roman" panose="02020503050405090304"/>
                <a:ea typeface="方正清刻本悦宋简体"/>
                <a:sym typeface="Times New Roman" panose="02020503050405090304"/>
              </a:rPr>
              <a:t>06</a:t>
            </a:r>
            <a:endParaRPr lang="zh-CN" altLang="en-US" sz="2800" dirty="0">
              <a:latin typeface="Times New Roman" panose="02020503050405090304"/>
              <a:ea typeface="方正清刻本悦宋简体"/>
              <a:sym typeface="Times New Roman" panose="02020503050405090304"/>
            </a:endParaRPr>
          </a:p>
        </p:txBody>
      </p:sp>
      <p:sp>
        <p:nvSpPr>
          <p:cNvPr id="5" name="矩形 4"/>
          <p:cNvSpPr/>
          <p:nvPr>
            <p:custDataLst>
              <p:tags r:id="rId5"/>
            </p:custDataLst>
          </p:nvPr>
        </p:nvSpPr>
        <p:spPr>
          <a:xfrm>
            <a:off x="7895650" y="4520220"/>
            <a:ext cx="1960880" cy="521970"/>
          </a:xfrm>
          <a:prstGeom prst="rect">
            <a:avLst/>
          </a:prstGeom>
        </p:spPr>
        <p:txBody>
          <a:bodyPr wrap="none">
            <a:spAutoFit/>
          </a:bodyPr>
          <a:p>
            <a:r>
              <a:rPr lang="zh-CN" altLang="en-US" sz="2800" dirty="0">
                <a:latin typeface="Times New Roman" panose="02020503050405090304"/>
                <a:ea typeface="方正清刻本悦宋简体"/>
                <a:sym typeface="Times New Roman" panose="02020503050405090304"/>
              </a:rPr>
              <a:t>结论与展望</a:t>
            </a:r>
            <a:endParaRPr lang="zh-CN" altLang="en-US" sz="2800" dirty="0">
              <a:latin typeface="Times New Roman" panose="02020503050405090304"/>
              <a:ea typeface="方正清刻本悦宋简体"/>
              <a:sym typeface="Times New Roman" panose="02020503050405090304"/>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p:nvPr/>
        </p:nvSpPr>
        <p:spPr>
          <a:xfrm>
            <a:off x="3839026" y="1152978"/>
            <a:ext cx="4513944" cy="4513944"/>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503050405090304"/>
              <a:ea typeface="方正清刻本悦宋简体"/>
              <a:sym typeface="Times New Roman" panose="02020503050405090304"/>
            </a:endParaRPr>
          </a:p>
        </p:txBody>
      </p:sp>
      <p:sp>
        <p:nvSpPr>
          <p:cNvPr id="21" name="椭圆 20"/>
          <p:cNvSpPr/>
          <p:nvPr/>
        </p:nvSpPr>
        <p:spPr>
          <a:xfrm>
            <a:off x="4662213" y="2100324"/>
            <a:ext cx="2770511" cy="76238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smtClean="0">
                <a:solidFill>
                  <a:schemeClr val="bg1"/>
                </a:solidFill>
                <a:latin typeface="Times New Roman" panose="02020503050405090304"/>
                <a:ea typeface="方正清刻本悦宋简体"/>
                <a:sym typeface="Times New Roman" panose="02020503050405090304"/>
              </a:rPr>
              <a:t>06</a:t>
            </a:r>
            <a:endParaRPr lang="zh-CN" altLang="en-US" sz="11500" dirty="0">
              <a:solidFill>
                <a:schemeClr val="bg1"/>
              </a:solidFill>
              <a:latin typeface="Times New Roman" panose="02020503050405090304"/>
              <a:ea typeface="方正清刻本悦宋简体"/>
              <a:sym typeface="Times New Roman" panose="02020503050405090304"/>
            </a:endParaRPr>
          </a:p>
        </p:txBody>
      </p:sp>
      <p:sp>
        <p:nvSpPr>
          <p:cNvPr id="25" name="矩形 24"/>
          <p:cNvSpPr/>
          <p:nvPr/>
        </p:nvSpPr>
        <p:spPr>
          <a:xfrm>
            <a:off x="4861876" y="3248914"/>
            <a:ext cx="2468880" cy="645160"/>
          </a:xfrm>
          <a:prstGeom prst="rect">
            <a:avLst/>
          </a:prstGeom>
        </p:spPr>
        <p:txBody>
          <a:bodyPr wrap="none">
            <a:spAutoFit/>
          </a:bodyPr>
          <a:lstStyle/>
          <a:p>
            <a:pPr algn="l"/>
            <a:r>
              <a:rPr lang="zh-CN" altLang="en-US" sz="3600" dirty="0">
                <a:solidFill>
                  <a:schemeClr val="bg1"/>
                </a:solidFill>
                <a:latin typeface="Times New Roman" panose="02020503050405090304"/>
                <a:ea typeface="方正清刻本悦宋简体"/>
                <a:sym typeface="Times New Roman" panose="02020503050405090304"/>
              </a:rPr>
              <a:t>结论与展望</a:t>
            </a:r>
            <a:endParaRPr lang="zh-CN" altLang="en-US" sz="3600" dirty="0">
              <a:solidFill>
                <a:schemeClr val="bg1"/>
              </a:solidFill>
              <a:latin typeface="Times New Roman" panose="02020503050405090304"/>
              <a:ea typeface="方正清刻本悦宋简体"/>
              <a:sym typeface="Times New Roman" panose="02020503050405090304"/>
            </a:endParaRPr>
          </a:p>
        </p:txBody>
      </p:sp>
      <p:cxnSp>
        <p:nvCxnSpPr>
          <p:cNvPr id="28" name="直接连接符 27"/>
          <p:cNvCxnSpPr/>
          <p:nvPr/>
        </p:nvCxnSpPr>
        <p:spPr>
          <a:xfrm>
            <a:off x="5646054" y="3973405"/>
            <a:ext cx="899888"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5400000">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2026285" y="1449070"/>
            <a:ext cx="8118475" cy="3138170"/>
          </a:xfrm>
          <a:prstGeom prst="rect">
            <a:avLst/>
          </a:prstGeom>
          <a:noFill/>
        </p:spPr>
        <p:txBody>
          <a:bodyPr wrap="square" rtlCol="0">
            <a:spAutoFit/>
          </a:bodyPr>
          <a:p>
            <a:r>
              <a:rPr lang="zh-CN" altLang="en-US"/>
              <a:t>在本实验中，我们构建了一个预测洛杉矶犯罪情况的模型，并对其性能进行了评估</a:t>
            </a:r>
            <a:endParaRPr lang="zh-CN" altLang="en-US"/>
          </a:p>
          <a:p>
            <a:endParaRPr lang="zh-CN" altLang="en-US"/>
          </a:p>
          <a:p>
            <a:r>
              <a:rPr lang="zh-CN" altLang="en-US"/>
              <a:t>我们发现犯罪事件的时间和空间分布具有一定的规律性</a:t>
            </a:r>
            <a:r>
              <a:rPr lang="en-US" altLang="zh-CN"/>
              <a:t>,例如犯罪事件在夏季和秋季较多，而在冬季较少；犯罪事件在下午和晚上较多，而在凌晨较少</a:t>
            </a:r>
            <a:endParaRPr lang="en-US" altLang="zh-CN"/>
          </a:p>
          <a:p>
            <a:endParaRPr lang="en-US" altLang="zh-CN"/>
          </a:p>
          <a:p>
            <a:endParaRPr lang="en-US" altLang="zh-CN"/>
          </a:p>
          <a:p>
            <a:r>
              <a:rPr lang="en-US" altLang="zh-CN"/>
              <a:t>对于武器类型的预测中，STRONG-ARM (HANDS, FIST, FEET OR BODILY FORCE)的性能最好；</a:t>
            </a:r>
            <a:endParaRPr lang="en-US" altLang="zh-CN"/>
          </a:p>
          <a:p>
            <a:r>
              <a:rPr lang="en-US" altLang="zh-CN"/>
              <a:t>对于案件状态的预测中，Invest Cont的性能最好。这说明我们的模型对于某些特定的武器类型和案件状态具有较好的预测能力</a:t>
            </a:r>
            <a:endParaRPr lang="en-US" altLang="zh-CN"/>
          </a:p>
        </p:txBody>
      </p:sp>
      <p:sp>
        <p:nvSpPr>
          <p:cNvPr id="62" name="矩形 61"/>
          <p:cNvSpPr/>
          <p:nvPr>
            <p:custDataLst>
              <p:tags r:id="rId2"/>
            </p:custDataLst>
          </p:nvPr>
        </p:nvSpPr>
        <p:spPr>
          <a:xfrm>
            <a:off x="5654090" y="839966"/>
            <a:ext cx="1452880" cy="398780"/>
          </a:xfrm>
          <a:prstGeom prst="rect">
            <a:avLst/>
          </a:prstGeom>
        </p:spPr>
        <p:txBody>
          <a:bodyPr wrap="none">
            <a:spAutoFit/>
          </a:bodyPr>
          <a:p>
            <a:pPr algn="ctr"/>
            <a:r>
              <a:rPr lang="zh-CN" altLang="en-US" sz="2000" dirty="0">
                <a:latin typeface="Times New Roman" panose="02020503050405090304"/>
                <a:ea typeface="方正清刻本悦宋简体"/>
                <a:sym typeface="Times New Roman" panose="02020503050405090304"/>
              </a:rPr>
              <a:t>结论与展望</a:t>
            </a:r>
            <a:endParaRPr lang="zh-CN" altLang="en-US" sz="2000" dirty="0">
              <a:latin typeface="Times New Roman" panose="02020503050405090304"/>
              <a:ea typeface="方正清刻本悦宋简体"/>
              <a:sym typeface="Times New Roman" panose="02020503050405090304"/>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p:nvPr/>
        </p:nvSpPr>
        <p:spPr>
          <a:xfrm>
            <a:off x="3839026" y="1152978"/>
            <a:ext cx="4513944" cy="4513944"/>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503050405090304"/>
              <a:ea typeface="方正清刻本悦宋简体"/>
              <a:sym typeface="Times New Roman" panose="02020503050405090304"/>
            </a:endParaRPr>
          </a:p>
        </p:txBody>
      </p:sp>
      <p:sp>
        <p:nvSpPr>
          <p:cNvPr id="21" name="椭圆 20"/>
          <p:cNvSpPr/>
          <p:nvPr/>
        </p:nvSpPr>
        <p:spPr>
          <a:xfrm>
            <a:off x="4872822" y="2100324"/>
            <a:ext cx="2446351" cy="76238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smtClean="0">
                <a:solidFill>
                  <a:schemeClr val="bg1"/>
                </a:solidFill>
                <a:latin typeface="Times New Roman" panose="02020503050405090304"/>
                <a:ea typeface="方正清刻本悦宋简体"/>
                <a:sym typeface="Times New Roman" panose="02020503050405090304"/>
              </a:rPr>
              <a:t>01</a:t>
            </a:r>
            <a:endParaRPr lang="zh-CN" altLang="en-US" sz="11500" dirty="0">
              <a:solidFill>
                <a:schemeClr val="bg1"/>
              </a:solidFill>
              <a:latin typeface="Times New Roman" panose="02020503050405090304"/>
              <a:ea typeface="方正清刻本悦宋简体"/>
              <a:sym typeface="Times New Roman" panose="02020503050405090304"/>
            </a:endParaRPr>
          </a:p>
        </p:txBody>
      </p:sp>
      <p:sp>
        <p:nvSpPr>
          <p:cNvPr id="25" name="矩形 24"/>
          <p:cNvSpPr/>
          <p:nvPr/>
        </p:nvSpPr>
        <p:spPr>
          <a:xfrm>
            <a:off x="5547676" y="3248279"/>
            <a:ext cx="1097280" cy="645160"/>
          </a:xfrm>
          <a:prstGeom prst="rect">
            <a:avLst/>
          </a:prstGeom>
        </p:spPr>
        <p:txBody>
          <a:bodyPr wrap="none">
            <a:spAutoFit/>
          </a:bodyPr>
          <a:lstStyle/>
          <a:p>
            <a:r>
              <a:rPr lang="zh-CN" altLang="en-US" sz="3600" dirty="0">
                <a:solidFill>
                  <a:schemeClr val="bg1"/>
                </a:solidFill>
                <a:latin typeface="Times New Roman" panose="02020503050405090304"/>
                <a:ea typeface="方正清刻本悦宋简体"/>
                <a:sym typeface="Times New Roman" panose="02020503050405090304"/>
              </a:rPr>
              <a:t>引言</a:t>
            </a:r>
            <a:endParaRPr lang="zh-CN" altLang="en-US" sz="3600" dirty="0">
              <a:solidFill>
                <a:schemeClr val="bg1"/>
              </a:solidFill>
              <a:latin typeface="Times New Roman" panose="02020503050405090304"/>
              <a:ea typeface="方正清刻本悦宋简体"/>
              <a:sym typeface="Times New Roman" panose="02020503050405090304"/>
            </a:endParaRPr>
          </a:p>
        </p:txBody>
      </p:sp>
      <p:sp>
        <p:nvSpPr>
          <p:cNvPr id="27" name="矩形 26"/>
          <p:cNvSpPr/>
          <p:nvPr/>
        </p:nvSpPr>
        <p:spPr>
          <a:xfrm>
            <a:off x="4151084" y="4003440"/>
            <a:ext cx="3889829" cy="506730"/>
          </a:xfrm>
          <a:prstGeom prst="rect">
            <a:avLst/>
          </a:prstGeom>
        </p:spPr>
        <p:txBody>
          <a:bodyPr wrap="square">
            <a:spAutoFit/>
          </a:bodyPr>
          <a:lstStyle/>
          <a:p>
            <a:pPr algn="ctr">
              <a:lnSpc>
                <a:spcPct val="150000"/>
              </a:lnSpc>
            </a:pPr>
            <a:endParaRPr lang="zh-CN" altLang="en-US" dirty="0">
              <a:solidFill>
                <a:schemeClr val="bg1"/>
              </a:solidFill>
              <a:latin typeface="Times New Roman" panose="02020503050405090304"/>
              <a:ea typeface="方正清刻本悦宋简体"/>
              <a:sym typeface="Times New Roman" panose="02020503050405090304"/>
            </a:endParaRPr>
          </a:p>
        </p:txBody>
      </p:sp>
      <p:cxnSp>
        <p:nvCxnSpPr>
          <p:cNvPr id="28" name="直接连接符 27"/>
          <p:cNvCxnSpPr/>
          <p:nvPr/>
        </p:nvCxnSpPr>
        <p:spPr>
          <a:xfrm>
            <a:off x="5646054" y="3973405"/>
            <a:ext cx="899888"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 name="圆角矩形 31"/>
          <p:cNvSpPr/>
          <p:nvPr>
            <p:custDataLst>
              <p:tags r:id="rId1"/>
            </p:custDataLst>
          </p:nvPr>
        </p:nvSpPr>
        <p:spPr>
          <a:xfrm>
            <a:off x="1908810" y="1677670"/>
            <a:ext cx="8244840" cy="3907155"/>
          </a:xfrm>
          <a:prstGeom prst="roundRect">
            <a:avLst/>
          </a:prstGeom>
          <a:noFill/>
          <a:ln w="15875">
            <a:solidFill>
              <a:srgbClr val="68A5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Times New Roman" panose="02020503050405090304"/>
              <a:ea typeface="方正清刻本悦宋简体"/>
              <a:sym typeface="Times New Roman" panose="02020503050405090304"/>
            </a:endParaRPr>
          </a:p>
        </p:txBody>
      </p:sp>
      <p:sp>
        <p:nvSpPr>
          <p:cNvPr id="4" name="文本框 3"/>
          <p:cNvSpPr txBox="1"/>
          <p:nvPr/>
        </p:nvSpPr>
        <p:spPr>
          <a:xfrm>
            <a:off x="5600700" y="1065530"/>
            <a:ext cx="990600" cy="539115"/>
          </a:xfrm>
          <a:prstGeom prst="rect">
            <a:avLst/>
          </a:prstGeom>
          <a:noFill/>
        </p:spPr>
        <p:txBody>
          <a:bodyPr wrap="square" rtlCol="0">
            <a:noAutofit/>
          </a:bodyPr>
          <a:p>
            <a:r>
              <a:rPr lang="zh-CN" altLang="en-US" sz="2800" dirty="0">
                <a:latin typeface="Times New Roman" panose="02020503050405090304"/>
                <a:ea typeface="方正清刻本悦宋简体"/>
              </a:rPr>
              <a:t>引言</a:t>
            </a:r>
            <a:endParaRPr lang="zh-CN" altLang="en-US" sz="2800"/>
          </a:p>
        </p:txBody>
      </p:sp>
      <p:grpSp>
        <p:nvGrpSpPr>
          <p:cNvPr id="33" name="组合 32"/>
          <p:cNvGrpSpPr/>
          <p:nvPr/>
        </p:nvGrpSpPr>
        <p:grpSpPr>
          <a:xfrm>
            <a:off x="2271715" y="1870074"/>
            <a:ext cx="1473140" cy="432048"/>
            <a:chOff x="2826070" y="1790699"/>
            <a:chExt cx="1473140" cy="432048"/>
          </a:xfrm>
          <a:solidFill>
            <a:srgbClr val="68A5A2"/>
          </a:solidFill>
        </p:grpSpPr>
        <p:sp>
          <p:nvSpPr>
            <p:cNvPr id="34" name="圆角矩形 33"/>
            <p:cNvSpPr/>
            <p:nvPr>
              <p:custDataLst>
                <p:tags r:id="rId2"/>
              </p:custDataLst>
            </p:nvPr>
          </p:nvSpPr>
          <p:spPr>
            <a:xfrm>
              <a:off x="2826070" y="1790699"/>
              <a:ext cx="1440160" cy="43204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Times New Roman" panose="02020503050405090304"/>
                <a:ea typeface="方正清刻本悦宋简体"/>
                <a:sym typeface="Times New Roman" panose="02020503050405090304"/>
              </a:endParaRPr>
            </a:p>
          </p:txBody>
        </p:sp>
        <p:sp>
          <p:nvSpPr>
            <p:cNvPr id="35" name="TextBox 34"/>
            <p:cNvSpPr txBox="1"/>
            <p:nvPr>
              <p:custDataLst>
                <p:tags r:id="rId3"/>
              </p:custDataLst>
            </p:nvPr>
          </p:nvSpPr>
          <p:spPr>
            <a:xfrm>
              <a:off x="2826576" y="1790943"/>
              <a:ext cx="1472634" cy="367030"/>
            </a:xfrm>
            <a:prstGeom prst="rect">
              <a:avLst/>
            </a:prstGeom>
            <a:noFill/>
          </p:spPr>
          <p:txBody>
            <a:bodyPr wrap="square" lIns="91431" tIns="45715" rIns="91431" bIns="45715" rtlCol="0">
              <a:spAutoFit/>
            </a:bodyPr>
            <a:p>
              <a:r>
                <a:rPr lang="zh-CN" altLang="en-US" dirty="0">
                  <a:solidFill>
                    <a:schemeClr val="bg1"/>
                  </a:solidFill>
                  <a:latin typeface="Times New Roman" panose="02020503050405090304"/>
                  <a:ea typeface="方正清刻本悦宋简体"/>
                  <a:sym typeface="Times New Roman" panose="02020503050405090304"/>
                </a:rPr>
                <a:t>犯罪预测</a:t>
              </a:r>
              <a:endParaRPr lang="zh-CN" altLang="en-US" dirty="0">
                <a:solidFill>
                  <a:schemeClr val="bg1"/>
                </a:solidFill>
                <a:latin typeface="Times New Roman" panose="02020503050405090304"/>
                <a:ea typeface="方正清刻本悦宋简体"/>
                <a:sym typeface="Times New Roman" panose="02020503050405090304"/>
              </a:endParaRPr>
            </a:p>
          </p:txBody>
        </p:sp>
      </p:grpSp>
      <p:sp>
        <p:nvSpPr>
          <p:cNvPr id="5" name="文本框 4"/>
          <p:cNvSpPr txBox="1"/>
          <p:nvPr/>
        </p:nvSpPr>
        <p:spPr>
          <a:xfrm>
            <a:off x="2733675" y="2604770"/>
            <a:ext cx="6623685" cy="2041525"/>
          </a:xfrm>
          <a:prstGeom prst="rect">
            <a:avLst/>
          </a:prstGeom>
          <a:noFill/>
        </p:spPr>
        <p:txBody>
          <a:bodyPr wrap="square" rtlCol="0">
            <a:noAutofit/>
          </a:bodyPr>
          <a:p>
            <a:r>
              <a:rPr lang="zh-CN" altLang="en-US" dirty="0">
                <a:latin typeface="Times New Roman" panose="02020503050405090304"/>
                <a:ea typeface="方正清刻本悦宋简体"/>
              </a:rPr>
              <a:t>犯罪预测是应用机器学习和数据分析的一个重要领域。</a:t>
            </a:r>
            <a:endParaRPr lang="zh-CN" altLang="en-US" dirty="0">
              <a:latin typeface="Times New Roman" panose="02020503050405090304"/>
              <a:ea typeface="方正清刻本悦宋简体"/>
            </a:endParaRPr>
          </a:p>
          <a:p>
            <a:endParaRPr lang="zh-CN" altLang="en-US" dirty="0">
              <a:latin typeface="Times New Roman" panose="02020503050405090304"/>
              <a:ea typeface="方正清刻本悦宋简体"/>
            </a:endParaRPr>
          </a:p>
          <a:p>
            <a:r>
              <a:rPr lang="zh-CN" altLang="en-US" dirty="0">
                <a:latin typeface="Times New Roman" panose="02020503050405090304"/>
                <a:ea typeface="方正清刻本悦宋简体"/>
              </a:rPr>
              <a:t>通过分析历史犯罪数据，我们可以识别出与犯罪相关的模式和趋势，并利用这些信息来预测未来可能发生的犯罪事件。</a:t>
            </a:r>
            <a:endParaRPr lang="zh-CN" altLang="en-US" dirty="0">
              <a:latin typeface="Times New Roman" panose="02020503050405090304"/>
              <a:ea typeface="方正清刻本悦宋简体"/>
            </a:endParaRPr>
          </a:p>
          <a:p>
            <a:endParaRPr lang="zh-CN" altLang="en-US" dirty="0">
              <a:latin typeface="Times New Roman" panose="02020503050405090304"/>
              <a:ea typeface="方正清刻本悦宋简体"/>
            </a:endParaRPr>
          </a:p>
          <a:p>
            <a:r>
              <a:rPr lang="zh-CN" altLang="en-US" dirty="0">
                <a:latin typeface="Times New Roman" panose="02020503050405090304"/>
                <a:ea typeface="方正清刻本悦宋简体"/>
              </a:rPr>
              <a:t>这种预测能力可以帮助居民避免潜在的危险，保护自身安全</a:t>
            </a:r>
            <a:endParaRPr lang="zh-CN" altLang="en-US" dirty="0">
              <a:latin typeface="Times New Roman" panose="02020503050405090304"/>
              <a:ea typeface="方正清刻本悦宋简体"/>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down)">
                                      <p:cBhvr>
                                        <p:cTn id="7" dur="500"/>
                                        <p:tgtEl>
                                          <p:spTgt spid="3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p:cTn id="11" dur="500" fill="hold"/>
                                        <p:tgtEl>
                                          <p:spTgt spid="33"/>
                                        </p:tgtEl>
                                        <p:attrNameLst>
                                          <p:attrName>ppt_w</p:attrName>
                                        </p:attrNameLst>
                                      </p:cBhvr>
                                      <p:tavLst>
                                        <p:tav tm="0">
                                          <p:val>
                                            <p:fltVal val="0"/>
                                          </p:val>
                                        </p:tav>
                                        <p:tav tm="100000">
                                          <p:val>
                                            <p:strVal val="#ppt_w"/>
                                          </p:val>
                                        </p:tav>
                                      </p:tavLst>
                                    </p:anim>
                                    <p:anim calcmode="lin" valueType="num">
                                      <p:cBhvr>
                                        <p:cTn id="12" dur="500" fill="hold"/>
                                        <p:tgtEl>
                                          <p:spTgt spid="33"/>
                                        </p:tgtEl>
                                        <p:attrNameLst>
                                          <p:attrName>ppt_h</p:attrName>
                                        </p:attrNameLst>
                                      </p:cBhvr>
                                      <p:tavLst>
                                        <p:tav tm="0">
                                          <p:val>
                                            <p:fltVal val="0"/>
                                          </p:val>
                                        </p:tav>
                                        <p:tav tm="100000">
                                          <p:val>
                                            <p:strVal val="#ppt_h"/>
                                          </p:val>
                                        </p:tav>
                                      </p:tavLst>
                                    </p:anim>
                                    <p:animEffect transition="in" filter="fade">
                                      <p:cBhvr>
                                        <p:cTn id="1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solidFill>
            <a:srgbClr val="68A5A2"/>
          </a:solidFill>
        </p:spPr>
      </p:pic>
      <p:sp>
        <p:nvSpPr>
          <p:cNvPr id="32" name="圆角矩形 31"/>
          <p:cNvSpPr/>
          <p:nvPr/>
        </p:nvSpPr>
        <p:spPr>
          <a:xfrm>
            <a:off x="1908810" y="1677670"/>
            <a:ext cx="8244840" cy="3907155"/>
          </a:xfrm>
          <a:prstGeom prst="roundRect">
            <a:avLst/>
          </a:prstGeom>
          <a:noFill/>
          <a:ln w="15875">
            <a:solidFill>
              <a:srgbClr val="68A5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503050405090304"/>
              <a:ea typeface="方正清刻本悦宋简体"/>
              <a:sym typeface="Times New Roman" panose="02020503050405090304"/>
            </a:endParaRPr>
          </a:p>
        </p:txBody>
      </p:sp>
      <p:grpSp>
        <p:nvGrpSpPr>
          <p:cNvPr id="33" name="组合 32"/>
          <p:cNvGrpSpPr/>
          <p:nvPr/>
        </p:nvGrpSpPr>
        <p:grpSpPr>
          <a:xfrm>
            <a:off x="2271715" y="1870074"/>
            <a:ext cx="1473140" cy="432048"/>
            <a:chOff x="2826070" y="1790699"/>
            <a:chExt cx="1473140" cy="432048"/>
          </a:xfrm>
          <a:solidFill>
            <a:srgbClr val="68A5A2"/>
          </a:solidFill>
        </p:grpSpPr>
        <p:sp>
          <p:nvSpPr>
            <p:cNvPr id="34" name="圆角矩形 33"/>
            <p:cNvSpPr/>
            <p:nvPr/>
          </p:nvSpPr>
          <p:spPr>
            <a:xfrm>
              <a:off x="2826070" y="1790699"/>
              <a:ext cx="1440160" cy="43204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503050405090304"/>
                <a:ea typeface="方正清刻本悦宋简体"/>
                <a:sym typeface="Times New Roman" panose="02020503050405090304"/>
              </a:endParaRPr>
            </a:p>
          </p:txBody>
        </p:sp>
        <p:sp>
          <p:nvSpPr>
            <p:cNvPr id="35" name="TextBox 34"/>
            <p:cNvSpPr txBox="1"/>
            <p:nvPr/>
          </p:nvSpPr>
          <p:spPr>
            <a:xfrm>
              <a:off x="2826576" y="1790943"/>
              <a:ext cx="1472634" cy="367030"/>
            </a:xfrm>
            <a:prstGeom prst="rect">
              <a:avLst/>
            </a:prstGeom>
            <a:noFill/>
          </p:spPr>
          <p:txBody>
            <a:bodyPr wrap="square" lIns="91431" tIns="45715" rIns="91431" bIns="45715" rtlCol="0">
              <a:spAutoFit/>
            </a:bodyPr>
            <a:lstStyle/>
            <a:p>
              <a:r>
                <a:rPr lang="zh-CN" altLang="en-US" dirty="0">
                  <a:solidFill>
                    <a:schemeClr val="bg1"/>
                  </a:solidFill>
                  <a:latin typeface="Times New Roman" panose="02020503050405090304"/>
                  <a:ea typeface="方正清刻本悦宋简体"/>
                  <a:sym typeface="Times New Roman" panose="02020503050405090304"/>
                </a:rPr>
                <a:t>实验摘要</a:t>
              </a:r>
              <a:endParaRPr lang="zh-CN" altLang="en-US" dirty="0">
                <a:solidFill>
                  <a:schemeClr val="bg1"/>
                </a:solidFill>
                <a:latin typeface="Times New Roman" panose="02020503050405090304"/>
                <a:ea typeface="方正清刻本悦宋简体"/>
                <a:sym typeface="Times New Roman" panose="02020503050405090304"/>
              </a:endParaRPr>
            </a:p>
          </p:txBody>
        </p:sp>
      </p:grpSp>
      <p:sp>
        <p:nvSpPr>
          <p:cNvPr id="62" name="矩形 61"/>
          <p:cNvSpPr/>
          <p:nvPr/>
        </p:nvSpPr>
        <p:spPr>
          <a:xfrm>
            <a:off x="5649010" y="1016496"/>
            <a:ext cx="894080" cy="521970"/>
          </a:xfrm>
          <a:prstGeom prst="rect">
            <a:avLst/>
          </a:prstGeom>
        </p:spPr>
        <p:txBody>
          <a:bodyPr wrap="none">
            <a:spAutoFit/>
          </a:bodyPr>
          <a:lstStyle/>
          <a:p>
            <a:pPr algn="ctr"/>
            <a:r>
              <a:rPr lang="zh-CN" altLang="en-US" sz="2800" dirty="0">
                <a:latin typeface="Times New Roman" panose="02020503050405090304"/>
                <a:ea typeface="方正清刻本悦宋简体"/>
                <a:sym typeface="Times New Roman" panose="02020503050405090304"/>
              </a:rPr>
              <a:t>引言</a:t>
            </a:r>
            <a:endParaRPr lang="zh-CN" altLang="en-US" sz="2800" dirty="0">
              <a:latin typeface="Times New Roman" panose="02020503050405090304"/>
              <a:ea typeface="方正清刻本悦宋简体"/>
              <a:sym typeface="Times New Roman" panose="02020503050405090304"/>
            </a:endParaRPr>
          </a:p>
        </p:txBody>
      </p:sp>
      <p:sp>
        <p:nvSpPr>
          <p:cNvPr id="63" name="矩形 62"/>
          <p:cNvSpPr/>
          <p:nvPr/>
        </p:nvSpPr>
        <p:spPr>
          <a:xfrm>
            <a:off x="6225590" y="1196534"/>
            <a:ext cx="309880" cy="337185"/>
          </a:xfrm>
          <a:prstGeom prst="rect">
            <a:avLst/>
          </a:prstGeom>
        </p:spPr>
        <p:txBody>
          <a:bodyPr wrap="none">
            <a:spAutoFit/>
          </a:bodyPr>
          <a:lstStyle/>
          <a:p>
            <a:pPr algn="ctr"/>
            <a:endParaRPr lang="zh-CN" altLang="en-US" sz="1600" dirty="0">
              <a:latin typeface="Times New Roman" panose="02020503050405090304"/>
              <a:ea typeface="方正清刻本悦宋简体"/>
              <a:sym typeface="Times New Roman" panose="02020503050405090304"/>
            </a:endParaRPr>
          </a:p>
        </p:txBody>
      </p:sp>
      <p:sp>
        <p:nvSpPr>
          <p:cNvPr id="3" name="文本框 2"/>
          <p:cNvSpPr txBox="1"/>
          <p:nvPr/>
        </p:nvSpPr>
        <p:spPr>
          <a:xfrm>
            <a:off x="3581400" y="2520315"/>
            <a:ext cx="6354445" cy="695325"/>
          </a:xfrm>
          <a:prstGeom prst="rect">
            <a:avLst/>
          </a:prstGeom>
          <a:noFill/>
        </p:spPr>
        <p:txBody>
          <a:bodyPr wrap="square" rtlCol="0">
            <a:noAutofit/>
          </a:bodyPr>
          <a:p>
            <a:pPr indent="457200" algn="l">
              <a:buClrTx/>
              <a:buSzTx/>
              <a:buFontTx/>
            </a:pPr>
            <a:r>
              <a:rPr lang="zh-CN" altLang="en-US" dirty="0">
                <a:latin typeface="Times New Roman" panose="02020503050405090304"/>
                <a:ea typeface="方正清刻本悦宋简体"/>
              </a:rPr>
              <a:t>本实验的初衷是为亲爱的洛杉矶居民提供一个</a:t>
            </a:r>
            <a:r>
              <a:rPr lang="zh-CN" altLang="en-US" sz="2000" b="1" i="1" dirty="0">
                <a:gradFill>
                  <a:gsLst>
                    <a:gs pos="0">
                      <a:srgbClr val="E30000"/>
                    </a:gs>
                    <a:gs pos="100000">
                      <a:srgbClr val="760303"/>
                    </a:gs>
                  </a:gsLst>
                  <a:lin scaled="0"/>
                </a:gradFill>
                <a:latin typeface="Times New Roman" panose="02020503050405090304"/>
                <a:ea typeface="方正清刻本悦宋简体"/>
              </a:rPr>
              <a:t>赛博算命</a:t>
            </a:r>
            <a:r>
              <a:rPr lang="zh-CN" altLang="en-US" dirty="0">
                <a:latin typeface="Times New Roman" panose="02020503050405090304"/>
                <a:ea typeface="方正清刻本悦宋简体"/>
              </a:rPr>
              <a:t>的方法，根据此时此刻的</a:t>
            </a:r>
            <a:r>
              <a:rPr lang="zh-CN" altLang="en-US" dirty="0">
                <a:solidFill>
                  <a:srgbClr val="00B050"/>
                </a:solidFill>
                <a:latin typeface="Times New Roman" panose="02020503050405090304"/>
                <a:ea typeface="方正清刻本悦宋简体"/>
              </a:rPr>
              <a:t>环境信息</a:t>
            </a:r>
            <a:r>
              <a:rPr lang="zh-CN" altLang="en-US" dirty="0">
                <a:latin typeface="Times New Roman" panose="02020503050405090304"/>
                <a:ea typeface="方正清刻本悦宋简体"/>
              </a:rPr>
              <a:t>（时间、地区、年龄、性别、种族、经纬度等等）来预测未来可能遭遇的</a:t>
            </a:r>
            <a:r>
              <a:rPr lang="zh-CN" altLang="en-US" dirty="0">
                <a:solidFill>
                  <a:srgbClr val="FFC000"/>
                </a:solidFill>
                <a:latin typeface="Times New Roman" panose="02020503050405090304"/>
                <a:ea typeface="方正清刻本悦宋简体"/>
              </a:rPr>
              <a:t>犯罪</a:t>
            </a:r>
            <a:r>
              <a:rPr lang="zh-CN" altLang="en-US" dirty="0">
                <a:latin typeface="Times New Roman" panose="02020503050405090304"/>
                <a:ea typeface="方正清刻本悦宋简体"/>
              </a:rPr>
              <a:t>类型、武器类型、犯罪地点以及案件状态，以便居民采取相应的措施来保护自身安全。</a:t>
            </a:r>
            <a:endParaRPr lang="zh-CN" altLang="en-US" dirty="0">
              <a:latin typeface="Times New Roman" panose="02020503050405090304"/>
              <a:ea typeface="方正清刻本悦宋简体"/>
            </a:endParaRPr>
          </a:p>
        </p:txBody>
      </p:sp>
      <p:grpSp>
        <p:nvGrpSpPr>
          <p:cNvPr id="6" name="组合 5"/>
          <p:cNvGrpSpPr/>
          <p:nvPr/>
        </p:nvGrpSpPr>
        <p:grpSpPr>
          <a:xfrm>
            <a:off x="2272030" y="2684145"/>
            <a:ext cx="1101725" cy="367030"/>
            <a:chOff x="2790594" y="1848304"/>
            <a:chExt cx="2198257" cy="1017141"/>
          </a:xfrm>
          <a:solidFill>
            <a:srgbClr val="68A5A2"/>
          </a:solidFill>
        </p:grpSpPr>
        <p:sp>
          <p:nvSpPr>
            <p:cNvPr id="7" name="圆角矩形 6"/>
            <p:cNvSpPr/>
            <p:nvPr>
              <p:custDataLst>
                <p:tags r:id="rId2"/>
              </p:custDataLst>
            </p:nvPr>
          </p:nvSpPr>
          <p:spPr>
            <a:xfrm>
              <a:off x="2826070" y="1848976"/>
              <a:ext cx="2162781" cy="101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Times New Roman" panose="02020503050405090304"/>
                <a:ea typeface="方正清刻本悦宋简体"/>
                <a:sym typeface="Times New Roman" panose="02020503050405090304"/>
              </a:endParaRPr>
            </a:p>
          </p:txBody>
        </p:sp>
        <p:sp>
          <p:nvSpPr>
            <p:cNvPr id="8" name="TextBox 34"/>
            <p:cNvSpPr txBox="1"/>
            <p:nvPr>
              <p:custDataLst>
                <p:tags r:id="rId3"/>
              </p:custDataLst>
            </p:nvPr>
          </p:nvSpPr>
          <p:spPr>
            <a:xfrm>
              <a:off x="2790594" y="1848304"/>
              <a:ext cx="2196990" cy="930913"/>
            </a:xfrm>
            <a:prstGeom prst="rect">
              <a:avLst/>
            </a:prstGeom>
            <a:noFill/>
          </p:spPr>
          <p:txBody>
            <a:bodyPr wrap="square" lIns="91431" tIns="45715" rIns="91431" bIns="45715" rtlCol="0">
              <a:spAutoFit/>
            </a:bodyPr>
            <a:p>
              <a:r>
                <a:rPr lang="zh-CN" altLang="en-US" sz="1600" dirty="0">
                  <a:solidFill>
                    <a:schemeClr val="bg1"/>
                  </a:solidFill>
                  <a:latin typeface="Times New Roman" panose="02020503050405090304"/>
                  <a:ea typeface="方正清刻本悦宋简体"/>
                  <a:sym typeface="Times New Roman" panose="02020503050405090304"/>
                </a:rPr>
                <a:t>实验目的</a:t>
              </a:r>
              <a:endParaRPr lang="zh-CN" altLang="en-US" sz="1600" dirty="0">
                <a:solidFill>
                  <a:schemeClr val="bg1"/>
                </a:solidFill>
                <a:latin typeface="Times New Roman" panose="02020503050405090304"/>
                <a:ea typeface="方正清刻本悦宋简体"/>
                <a:sym typeface="Times New Roman" panose="02020503050405090304"/>
              </a:endParaRPr>
            </a:p>
          </p:txBody>
        </p:sp>
      </p:grpSp>
      <p:grpSp>
        <p:nvGrpSpPr>
          <p:cNvPr id="9" name="组合 8"/>
          <p:cNvGrpSpPr/>
          <p:nvPr/>
        </p:nvGrpSpPr>
        <p:grpSpPr>
          <a:xfrm>
            <a:off x="2265680" y="4270375"/>
            <a:ext cx="1101725" cy="367030"/>
            <a:chOff x="2790594" y="1848304"/>
            <a:chExt cx="2198257" cy="1017141"/>
          </a:xfrm>
          <a:solidFill>
            <a:srgbClr val="68A5A2"/>
          </a:solidFill>
        </p:grpSpPr>
        <p:sp>
          <p:nvSpPr>
            <p:cNvPr id="10" name="圆角矩形 9"/>
            <p:cNvSpPr/>
            <p:nvPr>
              <p:custDataLst>
                <p:tags r:id="rId4"/>
              </p:custDataLst>
            </p:nvPr>
          </p:nvSpPr>
          <p:spPr>
            <a:xfrm>
              <a:off x="2826070" y="1848976"/>
              <a:ext cx="2162781" cy="101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Times New Roman" panose="02020503050405090304"/>
                <a:ea typeface="方正清刻本悦宋简体"/>
                <a:sym typeface="Times New Roman" panose="02020503050405090304"/>
              </a:endParaRPr>
            </a:p>
          </p:txBody>
        </p:sp>
        <p:sp>
          <p:nvSpPr>
            <p:cNvPr id="11" name="TextBox 34"/>
            <p:cNvSpPr txBox="1"/>
            <p:nvPr>
              <p:custDataLst>
                <p:tags r:id="rId5"/>
              </p:custDataLst>
            </p:nvPr>
          </p:nvSpPr>
          <p:spPr>
            <a:xfrm>
              <a:off x="2790594" y="1848304"/>
              <a:ext cx="2196990" cy="930913"/>
            </a:xfrm>
            <a:prstGeom prst="rect">
              <a:avLst/>
            </a:prstGeom>
            <a:noFill/>
          </p:spPr>
          <p:txBody>
            <a:bodyPr wrap="square" lIns="91431" tIns="45715" rIns="91431" bIns="45715" rtlCol="0">
              <a:spAutoFit/>
            </a:bodyPr>
            <a:p>
              <a:r>
                <a:rPr lang="zh-CN" altLang="en-US" sz="1600" dirty="0">
                  <a:solidFill>
                    <a:schemeClr val="bg1"/>
                  </a:solidFill>
                  <a:latin typeface="Times New Roman" panose="02020503050405090304"/>
                  <a:ea typeface="方正清刻本悦宋简体"/>
                  <a:sym typeface="Times New Roman" panose="02020503050405090304"/>
                </a:rPr>
                <a:t>数据集</a:t>
              </a:r>
              <a:endParaRPr lang="zh-CN" altLang="en-US" sz="1600" dirty="0">
                <a:solidFill>
                  <a:schemeClr val="bg1"/>
                </a:solidFill>
                <a:latin typeface="Times New Roman" panose="02020503050405090304"/>
                <a:ea typeface="方正清刻本悦宋简体"/>
                <a:sym typeface="Times New Roman" panose="02020503050405090304"/>
              </a:endParaRPr>
            </a:p>
          </p:txBody>
        </p:sp>
      </p:grpSp>
      <p:grpSp>
        <p:nvGrpSpPr>
          <p:cNvPr id="12" name="组合 11"/>
          <p:cNvGrpSpPr/>
          <p:nvPr/>
        </p:nvGrpSpPr>
        <p:grpSpPr>
          <a:xfrm>
            <a:off x="2272030" y="4806315"/>
            <a:ext cx="1101725" cy="367030"/>
            <a:chOff x="2790594" y="1848304"/>
            <a:chExt cx="2198257" cy="1017141"/>
          </a:xfrm>
          <a:solidFill>
            <a:srgbClr val="68A5A2"/>
          </a:solidFill>
        </p:grpSpPr>
        <p:sp>
          <p:nvSpPr>
            <p:cNvPr id="13" name="圆角矩形 12"/>
            <p:cNvSpPr/>
            <p:nvPr>
              <p:custDataLst>
                <p:tags r:id="rId6"/>
              </p:custDataLst>
            </p:nvPr>
          </p:nvSpPr>
          <p:spPr>
            <a:xfrm>
              <a:off x="2826070" y="1848976"/>
              <a:ext cx="2162781" cy="101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Times New Roman" panose="02020503050405090304"/>
                <a:ea typeface="方正清刻本悦宋简体"/>
                <a:sym typeface="Times New Roman" panose="02020503050405090304"/>
              </a:endParaRPr>
            </a:p>
          </p:txBody>
        </p:sp>
        <p:sp>
          <p:nvSpPr>
            <p:cNvPr id="14" name="TextBox 34"/>
            <p:cNvSpPr txBox="1"/>
            <p:nvPr>
              <p:custDataLst>
                <p:tags r:id="rId7"/>
              </p:custDataLst>
            </p:nvPr>
          </p:nvSpPr>
          <p:spPr>
            <a:xfrm>
              <a:off x="2790594" y="1848304"/>
              <a:ext cx="2196990" cy="930913"/>
            </a:xfrm>
            <a:prstGeom prst="rect">
              <a:avLst/>
            </a:prstGeom>
            <a:noFill/>
          </p:spPr>
          <p:txBody>
            <a:bodyPr wrap="square" lIns="91431" tIns="45715" rIns="91431" bIns="45715" rtlCol="0">
              <a:spAutoFit/>
            </a:bodyPr>
            <a:p>
              <a:r>
                <a:rPr lang="zh-CN" altLang="en-US" sz="1600" dirty="0">
                  <a:solidFill>
                    <a:schemeClr val="bg1"/>
                  </a:solidFill>
                  <a:latin typeface="Times New Roman" panose="02020503050405090304"/>
                  <a:ea typeface="方正清刻本悦宋简体"/>
                  <a:sym typeface="Times New Roman" panose="02020503050405090304"/>
                </a:rPr>
                <a:t>算法</a:t>
              </a:r>
              <a:endParaRPr lang="zh-CN" altLang="en-US" sz="1600" dirty="0">
                <a:solidFill>
                  <a:schemeClr val="bg1"/>
                </a:solidFill>
                <a:latin typeface="Times New Roman" panose="02020503050405090304"/>
                <a:ea typeface="方正清刻本悦宋简体"/>
                <a:sym typeface="Times New Roman" panose="02020503050405090304"/>
              </a:endParaRPr>
            </a:p>
          </p:txBody>
        </p:sp>
      </p:grpSp>
      <p:sp>
        <p:nvSpPr>
          <p:cNvPr id="18" name="TextBox 29"/>
          <p:cNvSpPr txBox="1"/>
          <p:nvPr>
            <p:custDataLst>
              <p:tags r:id="rId8"/>
            </p:custDataLst>
          </p:nvPr>
        </p:nvSpPr>
        <p:spPr>
          <a:xfrm>
            <a:off x="3744595" y="4270375"/>
            <a:ext cx="6035040" cy="367030"/>
          </a:xfrm>
          <a:prstGeom prst="rect">
            <a:avLst/>
          </a:prstGeom>
          <a:noFill/>
        </p:spPr>
        <p:txBody>
          <a:bodyPr wrap="square" lIns="91431" tIns="45715" rIns="91431" bIns="45715" rtlCol="0">
            <a:spAutoFit/>
          </a:bodyPr>
          <a:p>
            <a:r>
              <a:rPr lang="zh-CN" altLang="en-US" dirty="0">
                <a:latin typeface="Times New Roman" panose="02020503050405090304"/>
                <a:ea typeface="方正清刻本悦宋简体"/>
                <a:sym typeface="+mn-ea"/>
              </a:rPr>
              <a:t>使用了洛杉矶市历史犯罪数据集（</a:t>
            </a:r>
            <a:r>
              <a:rPr lang="zh-CN" altLang="en-US" b="1" dirty="0">
                <a:latin typeface="Times New Roman Bold" panose="02020503050405090304" charset="0"/>
                <a:ea typeface="方正清刻本悦宋简体"/>
                <a:cs typeface="Times New Roman Bold" panose="02020503050405090304" charset="0"/>
                <a:sym typeface="+mn-ea"/>
              </a:rPr>
              <a:t>2020-2023</a:t>
            </a:r>
            <a:r>
              <a:rPr lang="zh-CN" altLang="en-US" dirty="0">
                <a:latin typeface="Times New Roman" panose="02020503050405090304"/>
                <a:ea typeface="方正清刻本悦宋简体"/>
                <a:sym typeface="+mn-ea"/>
              </a:rPr>
              <a:t>）</a:t>
            </a:r>
            <a:endParaRPr lang="zh-CN" altLang="en-US">
              <a:solidFill>
                <a:schemeClr val="tx1">
                  <a:lumMod val="75000"/>
                  <a:lumOff val="25000"/>
                </a:schemeClr>
              </a:solidFill>
              <a:latin typeface="Times New Roman" panose="02020503050405090304"/>
              <a:ea typeface="方正清刻本悦宋简体"/>
              <a:sym typeface="Times New Roman" panose="02020503050405090304"/>
            </a:endParaRPr>
          </a:p>
        </p:txBody>
      </p:sp>
      <p:sp>
        <p:nvSpPr>
          <p:cNvPr id="19" name="TextBox 29"/>
          <p:cNvSpPr txBox="1"/>
          <p:nvPr>
            <p:custDataLst>
              <p:tags r:id="rId9"/>
            </p:custDataLst>
          </p:nvPr>
        </p:nvSpPr>
        <p:spPr>
          <a:xfrm>
            <a:off x="3711575" y="4806315"/>
            <a:ext cx="6035040" cy="643890"/>
          </a:xfrm>
          <a:prstGeom prst="rect">
            <a:avLst/>
          </a:prstGeom>
          <a:noFill/>
        </p:spPr>
        <p:txBody>
          <a:bodyPr wrap="square" lIns="91431" tIns="45715" rIns="91431" bIns="45715" rtlCol="0">
            <a:spAutoFit/>
          </a:bodyPr>
          <a:p>
            <a:r>
              <a:rPr lang="zh-CN" altLang="en-US" dirty="0">
                <a:latin typeface="Times New Roman" panose="02020503050405090304"/>
                <a:ea typeface="方正清刻本悦宋简体"/>
                <a:sym typeface="+mn-ea"/>
              </a:rPr>
              <a:t>采用了多种算法（例如逻辑回归、多层感知机和决策树等）来构建预测模型</a:t>
            </a:r>
            <a:endParaRPr lang="zh-CN" altLang="en-US">
              <a:solidFill>
                <a:schemeClr val="tx1">
                  <a:lumMod val="75000"/>
                  <a:lumOff val="25000"/>
                </a:schemeClr>
              </a:solidFill>
              <a:latin typeface="Times New Roman" panose="02020503050405090304"/>
              <a:ea typeface="方正清刻本悦宋简体"/>
              <a:sym typeface="Times New Roman" panose="02020503050405090304"/>
            </a:endParaRPr>
          </a:p>
        </p:txBody>
      </p:sp>
      <p:sp>
        <p:nvSpPr>
          <p:cNvPr id="20" name="文本框 19"/>
          <p:cNvSpPr txBox="1"/>
          <p:nvPr/>
        </p:nvSpPr>
        <p:spPr>
          <a:xfrm>
            <a:off x="3711575" y="1933575"/>
            <a:ext cx="6001385" cy="368300"/>
          </a:xfrm>
          <a:prstGeom prst="rect">
            <a:avLst/>
          </a:prstGeom>
          <a:noFill/>
        </p:spPr>
        <p:txBody>
          <a:bodyPr wrap="square" rtlCol="0">
            <a:spAutoFit/>
          </a:bodyPr>
          <a:p>
            <a:pPr indent="457200" algn="l">
              <a:buClrTx/>
              <a:buSzTx/>
              <a:buFontTx/>
            </a:pPr>
            <a:r>
              <a:rPr lang="zh-CN" altLang="en-US" dirty="0">
                <a:latin typeface="Times New Roman" panose="02020503050405090304"/>
                <a:ea typeface="方正清刻本悦宋简体"/>
                <a:sym typeface="+mn-ea"/>
              </a:rPr>
              <a:t>通过机器学习方法对洛杉矶的犯罪情况进行预测</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Effect transition="in" filter="fade">
                                      <p:cBhvr>
                                        <p:cTn id="9" dur="500"/>
                                        <p:tgtEl>
                                          <p:spTgt spid="33"/>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down)">
                                      <p:cBhvr>
                                        <p:cTn id="13" dur="500"/>
                                        <p:tgtEl>
                                          <p:spTgt spid="32"/>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14" presetClass="entr" presetSubtype="1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randombar(horizontal)">
                                      <p:cBhvr>
                                        <p:cTn id="35" dur="500"/>
                                        <p:tgtEl>
                                          <p:spTgt spid="18"/>
                                        </p:tgtEl>
                                      </p:cBhvr>
                                    </p:animEffect>
                                  </p:childTnLst>
                                </p:cTn>
                              </p:par>
                            </p:childTnLst>
                          </p:cTn>
                        </p:par>
                        <p:par>
                          <p:cTn id="36" fill="hold">
                            <p:stCondLst>
                              <p:cond delay="3000"/>
                            </p:stCondLst>
                            <p:childTnLst>
                              <p:par>
                                <p:cTn id="37" presetID="14" presetClass="entr" presetSubtype="10"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randombar(horizontal)">
                                      <p:cBhvr>
                                        <p:cTn id="3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bldLvl="0" animBg="1"/>
      <p:bldP spid="18"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品上市.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6200000" flipH="1">
            <a:off x="2666999" y="-2667000"/>
            <a:ext cx="6857999" cy="12192001"/>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p:nvPr/>
        </p:nvSpPr>
        <p:spPr>
          <a:xfrm>
            <a:off x="3839026" y="1152978"/>
            <a:ext cx="4513944" cy="4513944"/>
          </a:xfrm>
          <a:prstGeom prst="ellipse">
            <a:avLst/>
          </a:prstGeom>
          <a:solidFill>
            <a:srgbClr val="68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503050405090304"/>
              <a:ea typeface="方正清刻本悦宋简体"/>
              <a:sym typeface="Times New Roman" panose="02020503050405090304"/>
            </a:endParaRPr>
          </a:p>
        </p:txBody>
      </p:sp>
      <p:sp>
        <p:nvSpPr>
          <p:cNvPr id="21" name="椭圆 20"/>
          <p:cNvSpPr/>
          <p:nvPr/>
        </p:nvSpPr>
        <p:spPr>
          <a:xfrm>
            <a:off x="4778528" y="2080137"/>
            <a:ext cx="2634940" cy="76238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smtClean="0">
                <a:solidFill>
                  <a:schemeClr val="bg1"/>
                </a:solidFill>
                <a:latin typeface="Times New Roman" panose="02020503050405090304"/>
                <a:ea typeface="方正清刻本悦宋简体"/>
                <a:sym typeface="Times New Roman" panose="02020503050405090304"/>
              </a:rPr>
              <a:t>02</a:t>
            </a:r>
            <a:endParaRPr lang="zh-CN" altLang="en-US" sz="11500" dirty="0">
              <a:solidFill>
                <a:schemeClr val="bg1"/>
              </a:solidFill>
              <a:latin typeface="Times New Roman" panose="02020503050405090304"/>
              <a:ea typeface="方正清刻本悦宋简体"/>
              <a:sym typeface="Times New Roman" panose="02020503050405090304"/>
            </a:endParaRPr>
          </a:p>
        </p:txBody>
      </p:sp>
      <p:sp>
        <p:nvSpPr>
          <p:cNvPr id="25" name="矩形 24"/>
          <p:cNvSpPr/>
          <p:nvPr/>
        </p:nvSpPr>
        <p:spPr>
          <a:xfrm>
            <a:off x="4176076" y="3236214"/>
            <a:ext cx="3840480" cy="645160"/>
          </a:xfrm>
          <a:prstGeom prst="rect">
            <a:avLst/>
          </a:prstGeom>
        </p:spPr>
        <p:txBody>
          <a:bodyPr wrap="none">
            <a:spAutoFit/>
          </a:bodyPr>
          <a:lstStyle/>
          <a:p>
            <a:r>
              <a:rPr lang="zh-CN" altLang="en-US" sz="3600" dirty="0">
                <a:solidFill>
                  <a:schemeClr val="bg1"/>
                </a:solidFill>
                <a:latin typeface="Times New Roman" panose="02020503050405090304"/>
                <a:ea typeface="方正清刻本悦宋简体"/>
                <a:sym typeface="Times New Roman" panose="02020503050405090304"/>
              </a:rPr>
              <a:t>数据预处理与</a:t>
            </a:r>
            <a:r>
              <a:rPr lang="zh-CN" altLang="en-US" sz="3600" dirty="0">
                <a:solidFill>
                  <a:schemeClr val="bg1"/>
                </a:solidFill>
                <a:latin typeface="Times New Roman" panose="02020503050405090304"/>
                <a:ea typeface="方正清刻本悦宋简体"/>
                <a:sym typeface="Times New Roman" panose="02020503050405090304"/>
              </a:rPr>
              <a:t>概览</a:t>
            </a:r>
            <a:endParaRPr lang="zh-CN" altLang="en-US" sz="3600" dirty="0">
              <a:solidFill>
                <a:schemeClr val="bg1"/>
              </a:solidFill>
              <a:latin typeface="Times New Roman" panose="02020503050405090304"/>
              <a:ea typeface="方正清刻本悦宋简体"/>
              <a:sym typeface="Times New Roman" panose="02020503050405090304"/>
            </a:endParaRPr>
          </a:p>
        </p:txBody>
      </p:sp>
      <p:cxnSp>
        <p:nvCxnSpPr>
          <p:cNvPr id="28" name="直接连接符 27"/>
          <p:cNvCxnSpPr/>
          <p:nvPr/>
        </p:nvCxnSpPr>
        <p:spPr>
          <a:xfrm>
            <a:off x="5646054" y="3973405"/>
            <a:ext cx="899888"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p:cNvSpPr/>
          <p:nvPr/>
        </p:nvSpPr>
        <p:spPr>
          <a:xfrm>
            <a:off x="5496610" y="816471"/>
            <a:ext cx="1198880" cy="398780"/>
          </a:xfrm>
          <a:prstGeom prst="rect">
            <a:avLst/>
          </a:prstGeom>
        </p:spPr>
        <p:txBody>
          <a:bodyPr wrap="none">
            <a:spAutoFit/>
          </a:bodyPr>
          <a:lstStyle/>
          <a:p>
            <a:pPr algn="ctr"/>
            <a:r>
              <a:rPr lang="zh-CN" altLang="en-US" sz="2000" dirty="0">
                <a:latin typeface="Times New Roman" panose="02020503050405090304"/>
                <a:ea typeface="方正清刻本悦宋简体"/>
                <a:sym typeface="Times New Roman" panose="02020503050405090304"/>
              </a:rPr>
              <a:t>数据</a:t>
            </a:r>
            <a:r>
              <a:rPr lang="zh-CN" altLang="en-US" sz="2000" dirty="0">
                <a:latin typeface="Times New Roman" panose="02020503050405090304"/>
                <a:ea typeface="方正清刻本悦宋简体"/>
                <a:sym typeface="Times New Roman" panose="02020503050405090304"/>
              </a:rPr>
              <a:t>概览</a:t>
            </a:r>
            <a:endParaRPr lang="zh-CN" altLang="en-US" sz="2000" dirty="0">
              <a:latin typeface="Times New Roman" panose="02020503050405090304"/>
              <a:ea typeface="方正清刻本悦宋简体"/>
              <a:sym typeface="Times New Roman" panose="02020503050405090304"/>
            </a:endParaRPr>
          </a:p>
        </p:txBody>
      </p:sp>
      <p:sp>
        <p:nvSpPr>
          <p:cNvPr id="3" name="文本框 2"/>
          <p:cNvSpPr txBox="1"/>
          <p:nvPr/>
        </p:nvSpPr>
        <p:spPr>
          <a:xfrm>
            <a:off x="1511300" y="1147445"/>
            <a:ext cx="4959985" cy="368300"/>
          </a:xfrm>
          <a:prstGeom prst="rect">
            <a:avLst/>
          </a:prstGeom>
          <a:noFill/>
        </p:spPr>
        <p:txBody>
          <a:bodyPr wrap="square" rtlCol="0">
            <a:spAutoFit/>
          </a:bodyPr>
          <a:p>
            <a:r>
              <a:rPr lang="zh-CN" altLang="en-US"/>
              <a:t>数据集</a:t>
            </a:r>
            <a:r>
              <a:rPr lang="en-US" altLang="zh-CN"/>
              <a:t>  </a:t>
            </a:r>
            <a:r>
              <a:rPr lang="zh-CN" altLang="en-US"/>
              <a:t>Los Angeles Crime Data 2020-2023</a:t>
            </a:r>
            <a:endParaRPr lang="zh-CN" altLang="en-US"/>
          </a:p>
        </p:txBody>
      </p:sp>
      <p:graphicFrame>
        <p:nvGraphicFramePr>
          <p:cNvPr id="4" name="表格 3"/>
          <p:cNvGraphicFramePr/>
          <p:nvPr>
            <p:custDataLst>
              <p:tags r:id="rId1"/>
            </p:custDataLst>
          </p:nvPr>
        </p:nvGraphicFramePr>
        <p:xfrm>
          <a:off x="1129030" y="1637030"/>
          <a:ext cx="4692015" cy="4178300"/>
        </p:xfrm>
        <a:graphic>
          <a:graphicData uri="http://schemas.openxmlformats.org/drawingml/2006/table">
            <a:tbl>
              <a:tblPr/>
              <a:tblGrid>
                <a:gridCol w="1333500"/>
                <a:gridCol w="289560"/>
                <a:gridCol w="767715"/>
                <a:gridCol w="290195"/>
                <a:gridCol w="1050290"/>
                <a:gridCol w="290195"/>
                <a:gridCol w="670560"/>
              </a:tblGrid>
              <a:tr h="391160">
                <a:tc>
                  <a:txBody>
                    <a:bodyPr/>
                    <a:p>
                      <a:pPr indent="0" algn="l">
                        <a:buNone/>
                      </a:pPr>
                      <a:r>
                        <a:rPr lang="zh-CN" sz="1200" b="0">
                          <a:solidFill>
                            <a:srgbClr val="000000"/>
                          </a:solidFill>
                          <a:latin typeface="Arial" panose="020B0604020202090204" pitchFamily="34" charset="0"/>
                          <a:ea typeface="宋体" pitchFamily="2" charset="-122"/>
                        </a:rPr>
                        <a:t>字段名称</a:t>
                      </a:r>
                      <a:endParaRPr lang="zh-CN" altLang="en-US" sz="1200" b="0">
                        <a:solidFill>
                          <a:srgbClr val="000000"/>
                        </a:solidFill>
                        <a:latin typeface="Arial" panose="020B0604020202090204" pitchFamily="34" charset="0"/>
                        <a:ea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zh-CN" sz="1200" b="0">
                          <a:solidFill>
                            <a:srgbClr val="000000"/>
                          </a:solidFill>
                          <a:latin typeface="Arial" panose="020B0604020202090204" pitchFamily="34" charset="0"/>
                          <a:ea typeface="宋体" pitchFamily="2" charset="-122"/>
                        </a:rPr>
                        <a:t>字段类型</a:t>
                      </a:r>
                      <a:endParaRPr lang="zh-CN" altLang="en-US" sz="1200" b="0">
                        <a:solidFill>
                          <a:srgbClr val="000000"/>
                        </a:solidFill>
                        <a:latin typeface="Arial" panose="020B0604020202090204" pitchFamily="34" charset="0"/>
                        <a:ea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zh-CN" sz="1200" b="0">
                          <a:solidFill>
                            <a:srgbClr val="000000"/>
                          </a:solidFill>
                          <a:latin typeface="Arial" panose="020B0604020202090204" pitchFamily="34" charset="0"/>
                          <a:ea typeface="宋体" pitchFamily="2" charset="-122"/>
                        </a:rPr>
                        <a:t>缺失值数量</a:t>
                      </a:r>
                      <a:endParaRPr lang="zh-CN" altLang="en-US" sz="1200" b="0">
                        <a:solidFill>
                          <a:srgbClr val="000000"/>
                        </a:solidFill>
                        <a:latin typeface="Arial" panose="020B0604020202090204" pitchFamily="34" charset="0"/>
                        <a:ea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zh-CN" sz="1200" b="0">
                          <a:solidFill>
                            <a:srgbClr val="000000"/>
                          </a:solidFill>
                          <a:latin typeface="Arial" panose="020B0604020202090204" pitchFamily="34" charset="0"/>
                          <a:ea typeface="宋体" pitchFamily="2" charset="-122"/>
                        </a:rPr>
                        <a:t>类别数量</a:t>
                      </a:r>
                      <a:endParaRPr lang="zh-CN" altLang="en-US" sz="1200" b="0">
                        <a:solidFill>
                          <a:srgbClr val="000000"/>
                        </a:solidFill>
                        <a:latin typeface="Arial" panose="020B0604020202090204" pitchFamily="34" charset="0"/>
                        <a:ea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306705">
                <a:tc>
                  <a:txBody>
                    <a:bodyPr/>
                    <a:p>
                      <a:pPr indent="0" algn="l">
                        <a:buNone/>
                      </a:pPr>
                      <a:r>
                        <a:rPr lang="en-US" sz="1200" b="0">
                          <a:solidFill>
                            <a:srgbClr val="000000"/>
                          </a:solidFill>
                          <a:latin typeface="宋体" pitchFamily="2" charset="-122"/>
                        </a:rPr>
                        <a:t>division_number</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int64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852950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250190">
                <a:tc>
                  <a:txBody>
                    <a:bodyPr/>
                    <a:p>
                      <a:pPr indent="0" algn="l">
                        <a:buNone/>
                      </a:pPr>
                      <a:r>
                        <a:rPr lang="en-US" sz="1200" b="0">
                          <a:solidFill>
                            <a:srgbClr val="000000"/>
                          </a:solidFill>
                          <a:latin typeface="宋体" pitchFamily="2" charset="-122"/>
                        </a:rPr>
                        <a:t>date_reported</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1434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250190">
                <a:tc>
                  <a:txBody>
                    <a:bodyPr/>
                    <a:p>
                      <a:pPr indent="0" algn="l">
                        <a:buNone/>
                      </a:pPr>
                      <a:r>
                        <a:rPr lang="en-US" sz="1200" b="0">
                          <a:solidFill>
                            <a:srgbClr val="000000"/>
                          </a:solidFill>
                          <a:latin typeface="宋体" pitchFamily="2" charset="-122"/>
                        </a:rPr>
                        <a:t>date_occurred</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305841</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250825">
                <a:tc>
                  <a:txBody>
                    <a:bodyPr/>
                    <a:p>
                      <a:pPr indent="0" algn="l">
                        <a:buNone/>
                      </a:pPr>
                      <a:r>
                        <a:rPr lang="en-US" sz="1200" b="0">
                          <a:solidFill>
                            <a:srgbClr val="000000"/>
                          </a:solidFill>
                          <a:latin typeface="宋体" pitchFamily="2" charset="-122"/>
                        </a:rPr>
                        <a:t>area</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int64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21</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250190">
                <a:tc>
                  <a:txBody>
                    <a:bodyPr/>
                    <a:p>
                      <a:pPr indent="0" algn="l">
                        <a:buNone/>
                      </a:pPr>
                      <a:r>
                        <a:rPr lang="en-US" sz="1200" b="0">
                          <a:solidFill>
                            <a:srgbClr val="000000"/>
                          </a:solidFill>
                          <a:latin typeface="宋体" pitchFamily="2" charset="-122"/>
                        </a:rPr>
                        <a:t>area_name</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21</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306705">
                <a:tc>
                  <a:txBody>
                    <a:bodyPr/>
                    <a:p>
                      <a:pPr indent="0" algn="l">
                        <a:buNone/>
                      </a:pPr>
                      <a:r>
                        <a:rPr lang="en-US" sz="1200" b="0">
                          <a:solidFill>
                            <a:srgbClr val="000000"/>
                          </a:solidFill>
                          <a:latin typeface="宋体" pitchFamily="2" charset="-122"/>
                        </a:rPr>
                        <a:t>reporting_district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int64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1206</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250825">
                <a:tc>
                  <a:txBody>
                    <a:bodyPr/>
                    <a:p>
                      <a:pPr indent="0" algn="l">
                        <a:buNone/>
                      </a:pPr>
                      <a:r>
                        <a:rPr lang="en-US" sz="1200" b="0">
                          <a:solidFill>
                            <a:srgbClr val="000000"/>
                          </a:solidFill>
                          <a:latin typeface="宋体" pitchFamily="2" charset="-122"/>
                        </a:rPr>
                        <a:t>part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int64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2</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250190">
                <a:tc>
                  <a:txBody>
                    <a:bodyPr/>
                    <a:p>
                      <a:pPr indent="0" algn="l">
                        <a:buNone/>
                      </a:pPr>
                      <a:r>
                        <a:rPr lang="en-US" sz="1200" b="0">
                          <a:solidFill>
                            <a:srgbClr val="000000"/>
                          </a:solidFill>
                          <a:latin typeface="宋体" pitchFamily="2" charset="-122"/>
                        </a:rPr>
                        <a:t>crime_code</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int64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138</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306705">
                <a:tc>
                  <a:txBody>
                    <a:bodyPr/>
                    <a:p>
                      <a:pPr indent="0" algn="l">
                        <a:buNone/>
                      </a:pPr>
                      <a:r>
                        <a:rPr lang="en-US" sz="1200" b="0">
                          <a:solidFill>
                            <a:srgbClr val="000000"/>
                          </a:solidFill>
                          <a:latin typeface="宋体" pitchFamily="2" charset="-122"/>
                        </a:rPr>
                        <a:t>crime_description</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138</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306705">
                <a:tc>
                  <a:txBody>
                    <a:bodyPr/>
                    <a:p>
                      <a:pPr indent="0" algn="l">
                        <a:buNone/>
                      </a:pPr>
                      <a:r>
                        <a:rPr lang="en-US" sz="1200" b="0">
                          <a:solidFill>
                            <a:srgbClr val="000000"/>
                          </a:solidFill>
                          <a:latin typeface="宋体" pitchFamily="2" charset="-122"/>
                        </a:rPr>
                        <a:t>modus_operandi</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118311</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282656</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250190">
                <a:tc>
                  <a:txBody>
                    <a:bodyPr/>
                    <a:p>
                      <a:pPr indent="0" algn="l">
                        <a:buNone/>
                      </a:pPr>
                      <a:r>
                        <a:rPr lang="en-US" sz="1200" b="0">
                          <a:solidFill>
                            <a:srgbClr val="000000"/>
                          </a:solidFill>
                          <a:latin typeface="宋体" pitchFamily="2" charset="-122"/>
                        </a:rPr>
                        <a:t>victim_age</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int64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103</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250825">
                <a:tc>
                  <a:txBody>
                    <a:bodyPr/>
                    <a:p>
                      <a:pPr indent="0" algn="l">
                        <a:buNone/>
                      </a:pPr>
                      <a:r>
                        <a:rPr lang="en-US" sz="1200" b="0">
                          <a:solidFill>
                            <a:srgbClr val="000000"/>
                          </a:solidFill>
                          <a:latin typeface="宋体" pitchFamily="2" charset="-122"/>
                        </a:rPr>
                        <a:t>victim_sex</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112606</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5</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306705">
                <a:tc>
                  <a:txBody>
                    <a:bodyPr/>
                    <a:p>
                      <a:pPr indent="0" algn="l">
                        <a:buNone/>
                      </a:pPr>
                      <a:r>
                        <a:rPr lang="en-US" sz="1200" b="0">
                          <a:solidFill>
                            <a:srgbClr val="000000"/>
                          </a:solidFill>
                          <a:latin typeface="宋体" pitchFamily="2" charset="-122"/>
                        </a:rPr>
                        <a:t>victim_descent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112614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20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250190">
                <a:tc>
                  <a:txBody>
                    <a:bodyPr/>
                    <a:p>
                      <a:pPr indent="0" algn="l">
                        <a:buNone/>
                      </a:pPr>
                      <a:r>
                        <a:rPr lang="en-US" sz="1200" b="0">
                          <a:solidFill>
                            <a:srgbClr val="000000"/>
                          </a:solidFill>
                          <a:latin typeface="宋体" pitchFamily="2" charset="-122"/>
                        </a:rPr>
                        <a:t>premise_code</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float64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10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indent="0" algn="l">
                        <a:buNone/>
                      </a:pPr>
                      <a:r>
                        <a:rPr lang="en-US" sz="1200" b="0">
                          <a:solidFill>
                            <a:srgbClr val="000000"/>
                          </a:solidFill>
                          <a:latin typeface="宋体" pitchFamily="2" charset="-122"/>
                        </a:rPr>
                        <a:t>313</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bl>
          </a:graphicData>
        </a:graphic>
      </p:graphicFrame>
      <p:cxnSp>
        <p:nvCxnSpPr>
          <p:cNvPr id="5" name="直接连接符 4"/>
          <p:cNvCxnSpPr/>
          <p:nvPr/>
        </p:nvCxnSpPr>
        <p:spPr>
          <a:xfrm>
            <a:off x="6022340" y="1598930"/>
            <a:ext cx="0" cy="4420870"/>
          </a:xfrm>
          <a:prstGeom prst="line">
            <a:avLst/>
          </a:prstGeom>
        </p:spPr>
        <p:style>
          <a:lnRef idx="2">
            <a:schemeClr val="accent1"/>
          </a:lnRef>
          <a:fillRef idx="0">
            <a:srgbClr val="FFFFFF"/>
          </a:fillRef>
          <a:effectRef idx="0">
            <a:srgbClr val="FFFFFF"/>
          </a:effectRef>
          <a:fontRef idx="minor">
            <a:schemeClr val="tx1"/>
          </a:fontRef>
        </p:style>
      </p:cxnSp>
      <p:graphicFrame>
        <p:nvGraphicFramePr>
          <p:cNvPr id="6" name="表格 5"/>
          <p:cNvGraphicFramePr/>
          <p:nvPr/>
        </p:nvGraphicFramePr>
        <p:xfrm>
          <a:off x="6223635" y="1633220"/>
          <a:ext cx="4692015" cy="3963035"/>
        </p:xfrm>
        <a:graphic>
          <a:graphicData uri="http://schemas.openxmlformats.org/drawingml/2006/table">
            <a:tbl>
              <a:tblPr/>
              <a:tblGrid>
                <a:gridCol w="1266825"/>
                <a:gridCol w="404495"/>
                <a:gridCol w="889000"/>
                <a:gridCol w="268605"/>
                <a:gridCol w="963295"/>
                <a:gridCol w="229870"/>
                <a:gridCol w="669925"/>
              </a:tblGrid>
              <a:tr h="379095">
                <a:tc>
                  <a:txBody>
                    <a:bodyPr/>
                    <a:p>
                      <a:pPr indent="0">
                        <a:buNone/>
                      </a:pPr>
                      <a:r>
                        <a:rPr lang="zh-CN" sz="1200" b="0">
                          <a:solidFill>
                            <a:srgbClr val="000000"/>
                          </a:solidFill>
                          <a:latin typeface="Arial" panose="020B0604020202090204" pitchFamily="34" charset="0"/>
                          <a:ea typeface="宋体" pitchFamily="2" charset="-122"/>
                        </a:rPr>
                        <a:t>字段名称</a:t>
                      </a:r>
                      <a:endParaRPr lang="zh-CN" altLang="en-US" sz="1200" b="0">
                        <a:solidFill>
                          <a:srgbClr val="000000"/>
                        </a:solidFill>
                        <a:latin typeface="Arial" panose="020B0604020202090204" pitchFamily="34" charset="0"/>
                        <a:ea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zh-CN" sz="1200" b="0">
                          <a:solidFill>
                            <a:srgbClr val="000000"/>
                          </a:solidFill>
                          <a:latin typeface="Arial" panose="020B0604020202090204" pitchFamily="34" charset="0"/>
                          <a:ea typeface="宋体" pitchFamily="2" charset="-122"/>
                        </a:rPr>
                        <a:t>字段类型</a:t>
                      </a:r>
                      <a:endParaRPr lang="zh-CN" altLang="en-US" sz="1200" b="0">
                        <a:solidFill>
                          <a:srgbClr val="000000"/>
                        </a:solidFill>
                        <a:latin typeface="Arial" panose="020B0604020202090204" pitchFamily="34" charset="0"/>
                        <a:ea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zh-CN" sz="1200" b="0">
                          <a:solidFill>
                            <a:srgbClr val="000000"/>
                          </a:solidFill>
                          <a:latin typeface="Arial" panose="020B0604020202090204" pitchFamily="34" charset="0"/>
                          <a:ea typeface="宋体" pitchFamily="2" charset="-122"/>
                        </a:rPr>
                        <a:t>缺失值数量</a:t>
                      </a:r>
                      <a:endParaRPr lang="zh-CN" altLang="en-US" sz="1200" b="0">
                        <a:solidFill>
                          <a:srgbClr val="000000"/>
                        </a:solidFill>
                        <a:latin typeface="Arial" panose="020B0604020202090204" pitchFamily="34" charset="0"/>
                        <a:ea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zh-CN" sz="1200" b="0">
                          <a:solidFill>
                            <a:srgbClr val="000000"/>
                          </a:solidFill>
                          <a:latin typeface="Arial" panose="020B0604020202090204" pitchFamily="34" charset="0"/>
                          <a:ea typeface="宋体" pitchFamily="2" charset="-122"/>
                        </a:rPr>
                        <a:t>类别数量</a:t>
                      </a:r>
                      <a:endParaRPr lang="zh-CN" altLang="en-US" sz="1200" b="0">
                        <a:solidFill>
                          <a:srgbClr val="000000"/>
                        </a:solidFill>
                        <a:latin typeface="Arial" panose="020B0604020202090204" pitchFamily="34" charset="0"/>
                        <a:ea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64490">
                <a:tc>
                  <a:txBody>
                    <a:bodyPr/>
                    <a:p>
                      <a:pPr indent="0">
                        <a:buNone/>
                      </a:pPr>
                      <a:r>
                        <a:rPr lang="en-US" sz="1200" b="0">
                          <a:solidFill>
                            <a:srgbClr val="000000"/>
                          </a:solidFill>
                          <a:latin typeface="宋体" pitchFamily="2" charset="-122"/>
                        </a:rPr>
                        <a:t>premise_description</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518</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306</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41300">
                <a:tc>
                  <a:txBody>
                    <a:bodyPr/>
                    <a:p>
                      <a:pPr indent="0">
                        <a:buNone/>
                      </a:pPr>
                      <a:r>
                        <a:rPr lang="en-US" sz="1200" b="0">
                          <a:solidFill>
                            <a:srgbClr val="000000"/>
                          </a:solidFill>
                          <a:latin typeface="宋体" pitchFamily="2" charset="-122"/>
                        </a:rPr>
                        <a:t>weapon_code</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float64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556202</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79</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63855">
                <a:tc>
                  <a:txBody>
                    <a:bodyPr/>
                    <a:p>
                      <a:pPr indent="0">
                        <a:buNone/>
                      </a:pPr>
                      <a:r>
                        <a:rPr lang="en-US" sz="1200" b="0">
                          <a:solidFill>
                            <a:srgbClr val="000000"/>
                          </a:solidFill>
                          <a:latin typeface="宋体" pitchFamily="2" charset="-122"/>
                        </a:rPr>
                        <a:t>weapon_description</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556202</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79</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41300">
                <a:tc>
                  <a:txBody>
                    <a:bodyPr/>
                    <a:p>
                      <a:pPr indent="0">
                        <a:buNone/>
                      </a:pPr>
                      <a:r>
                        <a:rPr lang="en-US" sz="1200" b="0">
                          <a:solidFill>
                            <a:srgbClr val="000000"/>
                          </a:solidFill>
                          <a:latin typeface="宋体" pitchFamily="2" charset="-122"/>
                        </a:rPr>
                        <a:t>status</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6</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362585">
                <a:tc>
                  <a:txBody>
                    <a:bodyPr/>
                    <a:p>
                      <a:pPr indent="0">
                        <a:buNone/>
                      </a:pPr>
                      <a:r>
                        <a:rPr lang="en-US" sz="1200" b="0">
                          <a:solidFill>
                            <a:srgbClr val="000000"/>
                          </a:solidFill>
                          <a:latin typeface="宋体" pitchFamily="2" charset="-122"/>
                        </a:rPr>
                        <a:t>status_description</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6</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61620">
                <a:tc>
                  <a:txBody>
                    <a:bodyPr/>
                    <a:p>
                      <a:pPr indent="0">
                        <a:buNone/>
                      </a:pPr>
                      <a:r>
                        <a:rPr lang="en-US" sz="1200" b="0">
                          <a:solidFill>
                            <a:srgbClr val="000000"/>
                          </a:solidFill>
                          <a:latin typeface="宋体" pitchFamily="2" charset="-122"/>
                        </a:rPr>
                        <a:t>crime_code_1</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float64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11</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140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60350">
                <a:tc>
                  <a:txBody>
                    <a:bodyPr/>
                    <a:p>
                      <a:pPr indent="0">
                        <a:buNone/>
                      </a:pPr>
                      <a:r>
                        <a:rPr lang="en-US" sz="1200" b="0">
                          <a:solidFill>
                            <a:srgbClr val="000000"/>
                          </a:solidFill>
                          <a:latin typeface="宋体" pitchFamily="2" charset="-122"/>
                        </a:rPr>
                        <a:t>crime_code_2</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float64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790429</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124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58445">
                <a:tc>
                  <a:txBody>
                    <a:bodyPr/>
                    <a:p>
                      <a:pPr indent="0">
                        <a:buNone/>
                      </a:pPr>
                      <a:r>
                        <a:rPr lang="en-US" sz="1200" b="0">
                          <a:solidFill>
                            <a:srgbClr val="000000"/>
                          </a:solidFill>
                          <a:latin typeface="宋体" pitchFamily="2" charset="-122"/>
                        </a:rPr>
                        <a:t>crime_code_3</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float64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850837</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37</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60350">
                <a:tc>
                  <a:txBody>
                    <a:bodyPr/>
                    <a:p>
                      <a:pPr indent="0">
                        <a:buNone/>
                      </a:pPr>
                      <a:r>
                        <a:rPr lang="en-US" sz="1200" b="0">
                          <a:solidFill>
                            <a:srgbClr val="000000"/>
                          </a:solidFill>
                          <a:latin typeface="宋体" pitchFamily="2" charset="-122"/>
                        </a:rPr>
                        <a:t>crime_code_4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float64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852888</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6</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41300">
                <a:tc>
                  <a:txBody>
                    <a:bodyPr/>
                    <a:p>
                      <a:pPr indent="0">
                        <a:buNone/>
                      </a:pPr>
                      <a:r>
                        <a:rPr lang="en-US" sz="1200" b="0">
                          <a:solidFill>
                            <a:srgbClr val="000000"/>
                          </a:solidFill>
                          <a:latin typeface="宋体" pitchFamily="2" charset="-122"/>
                        </a:rPr>
                        <a:t>location</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64317</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41300">
                <a:tc>
                  <a:txBody>
                    <a:bodyPr/>
                    <a:p>
                      <a:pPr indent="0">
                        <a:buNone/>
                      </a:pPr>
                      <a:r>
                        <a:rPr lang="en-US" sz="1200" b="0">
                          <a:solidFill>
                            <a:srgbClr val="000000"/>
                          </a:solidFill>
                          <a:latin typeface="宋体" pitchFamily="2" charset="-122"/>
                        </a:rPr>
                        <a:t>cross_street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object</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717289</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9839</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41300">
                <a:tc>
                  <a:txBody>
                    <a:bodyPr/>
                    <a:p>
                      <a:pPr indent="0">
                        <a:buNone/>
                      </a:pPr>
                      <a:r>
                        <a:rPr lang="en-US" sz="1200" b="0">
                          <a:solidFill>
                            <a:srgbClr val="000000"/>
                          </a:solidFill>
                          <a:latin typeface="宋体" pitchFamily="2" charset="-122"/>
                        </a:rPr>
                        <a:t>latitude</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float64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5408</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r h="245745">
                <a:tc>
                  <a:txBody>
                    <a:bodyPr/>
                    <a:p>
                      <a:pPr indent="0">
                        <a:buNone/>
                      </a:pPr>
                      <a:r>
                        <a:rPr lang="en-US" sz="1200" b="0">
                          <a:solidFill>
                            <a:srgbClr val="000000"/>
                          </a:solidFill>
                          <a:latin typeface="宋体" pitchFamily="2" charset="-122"/>
                        </a:rPr>
                        <a:t>longitude</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float64</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0</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endParaRPr lang="zh-CN" altLang="en-US" sz="1200"/>
                    </a:p>
                  </a:txBody>
                  <a:tcPr marL="12700" marR="12700" marT="12700" vert="horz" anchor="ctr" anchorCtr="0">
                    <a:lnL w="12700">
                      <a:solidFill>
                        <a:schemeClr val="tx1"/>
                      </a:solidFill>
                      <a:prstDash val="solid"/>
                    </a:lnL>
                    <a:lnR w="12700">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c>
                  <a:txBody>
                    <a:bodyPr/>
                    <a:p>
                      <a:pPr indent="0">
                        <a:buNone/>
                      </a:pPr>
                      <a:r>
                        <a:rPr lang="en-US" sz="1200" b="0">
                          <a:solidFill>
                            <a:srgbClr val="000000"/>
                          </a:solidFill>
                          <a:latin typeface="宋体" pitchFamily="2" charset="-122"/>
                        </a:rPr>
                        <a:t>4971</a:t>
                      </a:r>
                      <a:endParaRPr lang="en-US" altLang="en-US" sz="1200" b="0">
                        <a:solidFill>
                          <a:srgbClr val="000000"/>
                        </a:solidFill>
                        <a:latin typeface="宋体" pitchFamily="2" charset="-122"/>
                      </a:endParaRPr>
                    </a:p>
                  </a:txBody>
                  <a:tcPr marL="12700" marR="12700" marT="12700" vert="horz" anchor="ctr" anchorCtr="0">
                    <a:lnL w="12700">
                      <a:solidFill>
                        <a:schemeClr val="tx1"/>
                      </a:solidFill>
                      <a:prstDash val="solid"/>
                    </a:lnL>
                    <a:lnR w="12700" cap="flat">
                      <a:solidFill>
                        <a:schemeClr val="tx1"/>
                      </a:solidFill>
                      <a:prstDash val="solid"/>
                    </a:lnR>
                    <a:lnT w="12700" cap="flat">
                      <a:solidFill>
                        <a:schemeClr val="tx1"/>
                      </a:solidFill>
                      <a:prstDash val="solid"/>
                    </a:lnT>
                    <a:lnB w="12700" cap="flat">
                      <a:solidFill>
                        <a:schemeClr val="tx1"/>
                      </a:solidFill>
                      <a:prstDash val="solid"/>
                    </a:lnB>
                    <a:lnTlToBr>
                      <a:noFill/>
                    </a:lnTlToBr>
                    <a:lnBlToTr>
                      <a:noFill/>
                    </a:lnBlToTr>
                    <a:noFill/>
                  </a:tcPr>
                </a:tc>
              </a:tr>
            </a:tbl>
          </a:graphicData>
        </a:graphic>
      </p:graphicFrame>
      <p:sp>
        <p:nvSpPr>
          <p:cNvPr id="7" name="矩形 6"/>
          <p:cNvSpPr/>
          <p:nvPr>
            <p:custDataLst>
              <p:tags r:id="rId2"/>
            </p:custDataLst>
          </p:nvPr>
        </p:nvSpPr>
        <p:spPr>
          <a:xfrm>
            <a:off x="4916170" y="88265"/>
            <a:ext cx="2359660" cy="510540"/>
          </a:xfrm>
          <a:prstGeom prst="rect">
            <a:avLst/>
          </a:prstGeom>
        </p:spPr>
        <p:txBody>
          <a:bodyPr wrap="none">
            <a:noAutofit/>
          </a:bodyPr>
          <a:p>
            <a:r>
              <a:rPr lang="zh-CN" altLang="en-US" sz="2800" dirty="0">
                <a:solidFill>
                  <a:schemeClr val="bg1"/>
                </a:solidFill>
                <a:latin typeface="Times New Roman" panose="02020503050405090304"/>
                <a:ea typeface="方正清刻本悦宋简体"/>
                <a:sym typeface="Times New Roman" panose="02020503050405090304"/>
              </a:rPr>
              <a:t>数据预处理</a:t>
            </a:r>
            <a:r>
              <a:rPr lang="zh-CN" altLang="en-US" sz="2800" dirty="0">
                <a:solidFill>
                  <a:schemeClr val="bg1"/>
                </a:solidFill>
                <a:latin typeface="Times New Roman" panose="02020503050405090304"/>
                <a:ea typeface="方正清刻本悦宋简体"/>
                <a:sym typeface="Times New Roman" panose="02020503050405090304"/>
              </a:rPr>
              <a:t>与概览</a:t>
            </a:r>
            <a:endParaRPr lang="zh-CN" altLang="en-US" sz="2800" dirty="0">
              <a:solidFill>
                <a:schemeClr val="bg1"/>
              </a:solidFill>
              <a:latin typeface="Times New Roman" panose="02020503050405090304"/>
              <a:ea typeface="方正清刻本悦宋简体"/>
              <a:sym typeface="Times New Roman" panose="02020503050405090304"/>
            </a:endParaRPr>
          </a:p>
        </p:txBody>
      </p:sp>
      <p:sp>
        <p:nvSpPr>
          <p:cNvPr id="8" name="文本框 7"/>
          <p:cNvSpPr txBox="1"/>
          <p:nvPr/>
        </p:nvSpPr>
        <p:spPr>
          <a:xfrm>
            <a:off x="4876800" y="354965"/>
            <a:ext cx="4064000" cy="337185"/>
          </a:xfrm>
          <a:prstGeom prst="rect">
            <a:avLst/>
          </a:prstGeom>
          <a:noFill/>
        </p:spPr>
        <p:txBody>
          <a:bodyPr wrap="square" rtlCol="0">
            <a:spAutoFit/>
          </a:bodyPr>
          <a:p>
            <a:endParaRPr lang="zh-CN" altLang="en-US" sz="1600"/>
          </a:p>
        </p:txBody>
      </p:sp>
      <p:sp>
        <p:nvSpPr>
          <p:cNvPr id="10" name="文本框 9"/>
          <p:cNvSpPr txBox="1"/>
          <p:nvPr/>
        </p:nvSpPr>
        <p:spPr>
          <a:xfrm>
            <a:off x="4573905" y="2259965"/>
            <a:ext cx="2995930" cy="2931795"/>
          </a:xfrm>
          <a:prstGeom prst="rect">
            <a:avLst/>
          </a:prstGeom>
          <a:solidFill>
            <a:schemeClr val="accent1"/>
          </a:solidFill>
        </p:spPr>
        <p:txBody>
          <a:bodyPr wrap="square" rtlCol="0">
            <a:noAutofit/>
          </a:bodyPr>
          <a:p>
            <a:r>
              <a:rPr lang="en-US" altLang="zh-CN">
                <a:solidFill>
                  <a:schemeClr val="bg1"/>
                </a:solidFill>
              </a:rPr>
              <a:t>    </a:t>
            </a:r>
            <a:r>
              <a:rPr lang="zh-CN" altLang="en-US">
                <a:solidFill>
                  <a:schemeClr val="bg1"/>
                </a:solidFill>
              </a:rPr>
              <a:t>原数据集大小</a:t>
            </a:r>
            <a:endParaRPr lang="zh-CN" altLang="en-US">
              <a:solidFill>
                <a:schemeClr val="bg1"/>
              </a:solidFill>
            </a:endParaRPr>
          </a:p>
          <a:p>
            <a:r>
              <a:rPr lang="zh-CN" altLang="en-US">
                <a:solidFill>
                  <a:schemeClr val="bg1"/>
                </a:solidFill>
              </a:rPr>
              <a:t> </a:t>
            </a:r>
            <a:r>
              <a:rPr lang="en-US" altLang="zh-CN">
                <a:solidFill>
                  <a:schemeClr val="bg1"/>
                </a:solidFill>
              </a:rPr>
              <a:t>         </a:t>
            </a:r>
            <a:r>
              <a:rPr lang="en-US" altLang="zh-CN" sz="2400">
                <a:solidFill>
                  <a:schemeClr val="bg1"/>
                </a:solidFill>
              </a:rPr>
              <a:t> 85</a:t>
            </a:r>
            <a:r>
              <a:rPr lang="zh-CN" altLang="en-US" sz="2400">
                <a:solidFill>
                  <a:schemeClr val="bg1"/>
                </a:solidFill>
              </a:rPr>
              <a:t>万</a:t>
            </a:r>
            <a:endParaRPr lang="zh-CN" altLang="en-US">
              <a:solidFill>
                <a:schemeClr val="bg1"/>
              </a:solidFill>
            </a:endParaRPr>
          </a:p>
          <a:p>
            <a:endParaRPr lang="zh-CN" altLang="en-US">
              <a:solidFill>
                <a:schemeClr val="bg1"/>
              </a:solidFill>
            </a:endParaRPr>
          </a:p>
          <a:p>
            <a:r>
              <a:rPr lang="zh-CN" altLang="en-US">
                <a:solidFill>
                  <a:schemeClr val="bg1"/>
                </a:solidFill>
              </a:rPr>
              <a:t>在选取</a:t>
            </a:r>
            <a:r>
              <a:rPr lang="zh-CN" altLang="en-US">
                <a:solidFill>
                  <a:schemeClr val="bg1"/>
                </a:solidFill>
              </a:rPr>
              <a:t>了特征（</a:t>
            </a:r>
            <a:r>
              <a:rPr lang="zh-CN" altLang="en-US">
                <a:solidFill>
                  <a:schemeClr val="bg1"/>
                </a:solidFill>
              </a:rPr>
              <a:t>下一步中）、</a:t>
            </a:r>
            <a:endParaRPr lang="zh-CN" altLang="en-US">
              <a:solidFill>
                <a:schemeClr val="bg1"/>
              </a:solidFill>
            </a:endParaRPr>
          </a:p>
          <a:p>
            <a:r>
              <a:rPr lang="zh-CN" altLang="en-US">
                <a:solidFill>
                  <a:schemeClr val="bg1"/>
                </a:solidFill>
              </a:rPr>
              <a:t>删除带有缺失值的行</a:t>
            </a:r>
            <a:r>
              <a:rPr lang="zh-CN" altLang="en-US">
                <a:solidFill>
                  <a:schemeClr val="bg1"/>
                </a:solidFill>
              </a:rPr>
              <a:t>后：</a:t>
            </a:r>
            <a:endParaRPr lang="zh-CN" altLang="en-US">
              <a:solidFill>
                <a:schemeClr val="bg1"/>
              </a:solidFill>
            </a:endParaRPr>
          </a:p>
          <a:p>
            <a:endParaRPr lang="zh-CN" altLang="en-US">
              <a:solidFill>
                <a:schemeClr val="bg1"/>
              </a:solidFill>
            </a:endParaRPr>
          </a:p>
          <a:p>
            <a:r>
              <a:rPr lang="zh-CN" altLang="en-US">
                <a:solidFill>
                  <a:schemeClr val="bg1"/>
                </a:solidFill>
              </a:rPr>
              <a:t> </a:t>
            </a:r>
            <a:r>
              <a:rPr lang="en-US" altLang="zh-CN">
                <a:solidFill>
                  <a:schemeClr val="bg1"/>
                </a:solidFill>
              </a:rPr>
              <a:t>  </a:t>
            </a:r>
            <a:r>
              <a:rPr lang="zh-CN" altLang="en-US">
                <a:solidFill>
                  <a:schemeClr val="bg1"/>
                </a:solidFill>
              </a:rPr>
              <a:t>剩余数据集</a:t>
            </a:r>
            <a:r>
              <a:rPr lang="zh-CN" altLang="en-US">
                <a:solidFill>
                  <a:schemeClr val="bg1"/>
                </a:solidFill>
              </a:rPr>
              <a:t>大小</a:t>
            </a:r>
            <a:endParaRPr lang="zh-CN" altLang="en-US">
              <a:solidFill>
                <a:schemeClr val="bg1"/>
              </a:solidFill>
            </a:endParaRPr>
          </a:p>
          <a:p>
            <a:pPr indent="457200"/>
            <a:r>
              <a:rPr lang="en-US" altLang="zh-CN">
                <a:solidFill>
                  <a:schemeClr val="bg1"/>
                </a:solidFill>
              </a:rPr>
              <a:t>   </a:t>
            </a:r>
            <a:r>
              <a:rPr lang="en-US" altLang="zh-CN" sz="2400">
                <a:solidFill>
                  <a:schemeClr val="bg1"/>
                </a:solidFill>
              </a:rPr>
              <a:t> 29</a:t>
            </a:r>
            <a:r>
              <a:rPr lang="zh-CN" altLang="en-US" sz="2400">
                <a:solidFill>
                  <a:schemeClr val="bg1"/>
                </a:solidFill>
              </a:rPr>
              <a:t>万</a:t>
            </a:r>
            <a:endParaRPr lang="zh-CN" altLang="en-US" sz="240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0"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map"/>
          <p:cNvPicPr>
            <a:picLocks noChangeAspect="1"/>
          </p:cNvPicPr>
          <p:nvPr/>
        </p:nvPicPr>
        <p:blipFill>
          <a:blip r:embed="rId1"/>
          <a:stretch>
            <a:fillRect/>
          </a:stretch>
        </p:blipFill>
        <p:spPr>
          <a:xfrm>
            <a:off x="1781175" y="852170"/>
            <a:ext cx="8629650" cy="5394325"/>
          </a:xfrm>
          <a:prstGeom prst="rect">
            <a:avLst/>
          </a:prstGeom>
        </p:spPr>
      </p:pic>
      <p:sp>
        <p:nvSpPr>
          <p:cNvPr id="7" name="矩形 6"/>
          <p:cNvSpPr/>
          <p:nvPr>
            <p:custDataLst>
              <p:tags r:id="rId2"/>
            </p:custDataLst>
          </p:nvPr>
        </p:nvSpPr>
        <p:spPr>
          <a:xfrm>
            <a:off x="4916170" y="88265"/>
            <a:ext cx="2359660" cy="510540"/>
          </a:xfrm>
          <a:prstGeom prst="rect">
            <a:avLst/>
          </a:prstGeom>
        </p:spPr>
        <p:txBody>
          <a:bodyPr wrap="none">
            <a:noAutofit/>
          </a:bodyPr>
          <a:p>
            <a:r>
              <a:rPr lang="zh-CN" altLang="en-US" sz="2800" dirty="0">
                <a:solidFill>
                  <a:schemeClr val="bg1"/>
                </a:solidFill>
                <a:latin typeface="Times New Roman" panose="02020503050405090304"/>
                <a:ea typeface="方正清刻本悦宋简体"/>
                <a:sym typeface="Times New Roman" panose="02020503050405090304"/>
              </a:rPr>
              <a:t>数据预处理与</a:t>
            </a:r>
            <a:r>
              <a:rPr lang="zh-CN" altLang="en-US" sz="2800" dirty="0">
                <a:solidFill>
                  <a:schemeClr val="bg1"/>
                </a:solidFill>
                <a:latin typeface="Times New Roman" panose="02020503050405090304"/>
                <a:ea typeface="方正清刻本悦宋简体"/>
                <a:sym typeface="Times New Roman" panose="02020503050405090304"/>
              </a:rPr>
              <a:t>概览</a:t>
            </a:r>
            <a:endParaRPr lang="zh-CN" altLang="en-US" sz="2800" dirty="0">
              <a:solidFill>
                <a:schemeClr val="bg1"/>
              </a:solidFill>
              <a:latin typeface="Times New Roman" panose="02020503050405090304"/>
              <a:ea typeface="方正清刻本悦宋简体"/>
              <a:sym typeface="Times New Roman" panose="02020503050405090304"/>
            </a:endParaRPr>
          </a:p>
        </p:txBody>
      </p:sp>
      <p:sp>
        <p:nvSpPr>
          <p:cNvPr id="62" name="矩形 61"/>
          <p:cNvSpPr/>
          <p:nvPr>
            <p:custDataLst>
              <p:tags r:id="rId3"/>
            </p:custDataLst>
          </p:nvPr>
        </p:nvSpPr>
        <p:spPr>
          <a:xfrm>
            <a:off x="5496610" y="816471"/>
            <a:ext cx="1198880" cy="398780"/>
          </a:xfrm>
          <a:prstGeom prst="rect">
            <a:avLst/>
          </a:prstGeom>
        </p:spPr>
        <p:txBody>
          <a:bodyPr wrap="none">
            <a:spAutoFit/>
          </a:bodyPr>
          <a:p>
            <a:pPr algn="ctr"/>
            <a:r>
              <a:rPr lang="zh-CN" altLang="en-US" sz="2000" dirty="0">
                <a:latin typeface="Times New Roman" panose="02020503050405090304"/>
                <a:ea typeface="方正清刻本悦宋简体"/>
                <a:sym typeface="Times New Roman" panose="02020503050405090304"/>
              </a:rPr>
              <a:t>数据</a:t>
            </a:r>
            <a:r>
              <a:rPr lang="zh-CN" altLang="en-US" sz="2000" dirty="0">
                <a:latin typeface="Times New Roman" panose="02020503050405090304"/>
                <a:ea typeface="方正清刻本悦宋简体"/>
                <a:sym typeface="Times New Roman" panose="02020503050405090304"/>
              </a:rPr>
              <a:t>概览</a:t>
            </a:r>
            <a:endParaRPr lang="zh-CN" altLang="en-US" sz="2000" dirty="0">
              <a:latin typeface="Times New Roman" panose="02020503050405090304"/>
              <a:ea typeface="方正清刻本悦宋简体"/>
              <a:sym typeface="Times New Roman" panose="02020503050405090304"/>
            </a:endParaRPr>
          </a:p>
        </p:txBody>
      </p:sp>
      <p:sp>
        <p:nvSpPr>
          <p:cNvPr id="6" name="文本框 5"/>
          <p:cNvSpPr txBox="1"/>
          <p:nvPr/>
        </p:nvSpPr>
        <p:spPr>
          <a:xfrm>
            <a:off x="933450" y="852170"/>
            <a:ext cx="1381125" cy="645160"/>
          </a:xfrm>
          <a:prstGeom prst="rect">
            <a:avLst/>
          </a:prstGeom>
          <a:noFill/>
        </p:spPr>
        <p:txBody>
          <a:bodyPr wrap="square" rtlCol="0">
            <a:spAutoFit/>
          </a:bodyPr>
          <a:p>
            <a:r>
              <a:rPr lang="zh-CN" altLang="en-US"/>
              <a:t>犯罪事件的空间分布</a:t>
            </a:r>
            <a:endParaRPr lang="zh-CN" altLang="en-US"/>
          </a:p>
        </p:txBody>
      </p:sp>
      <p:graphicFrame>
        <p:nvGraphicFramePr>
          <p:cNvPr id="3" name="表格 2"/>
          <p:cNvGraphicFramePr/>
          <p:nvPr>
            <p:custDataLst>
              <p:tags r:id="rId4"/>
            </p:custDataLst>
          </p:nvPr>
        </p:nvGraphicFramePr>
        <p:xfrm>
          <a:off x="933450" y="1725295"/>
          <a:ext cx="1688465" cy="1490345"/>
        </p:xfrm>
        <a:graphic>
          <a:graphicData uri="http://schemas.openxmlformats.org/drawingml/2006/table">
            <a:tbl>
              <a:tblPr firstRow="1" bandRow="1">
                <a:tableStyleId>{5C22544A-7EE6-4342-B048-85BDC9FD1C3A}</a:tableStyleId>
              </a:tblPr>
              <a:tblGrid>
                <a:gridCol w="373380"/>
                <a:gridCol w="1315085"/>
              </a:tblGrid>
              <a:tr h="365760">
                <a:tc>
                  <a:txBody>
                    <a:bodyPr/>
                    <a:p>
                      <a:pPr>
                        <a:buNone/>
                      </a:pPr>
                      <a:endParaRPr lang="en-US" altLang="zh-CN"/>
                    </a:p>
                  </a:txBody>
                  <a:tcPr/>
                </a:tc>
                <a:tc>
                  <a:txBody>
                    <a:bodyPr/>
                    <a:p>
                      <a:pPr>
                        <a:buNone/>
                      </a:pPr>
                      <a:r>
                        <a:rPr lang="en-US" altLang="zh-CN"/>
                        <a:t>TOP 3</a:t>
                      </a:r>
                      <a:endParaRPr lang="en-US" altLang="zh-CN"/>
                    </a:p>
                  </a:txBody>
                  <a:tcPr/>
                </a:tc>
              </a:tr>
              <a:tr h="393065">
                <a:tc>
                  <a:txBody>
                    <a:bodyPr/>
                    <a:p>
                      <a:pPr>
                        <a:buNone/>
                      </a:pPr>
                      <a:r>
                        <a:rPr lang="en-US" altLang="zh-CN"/>
                        <a:t>1</a:t>
                      </a:r>
                      <a:endParaRPr lang="en-US" altLang="zh-CN"/>
                    </a:p>
                  </a:txBody>
                  <a:tcPr/>
                </a:tc>
                <a:tc>
                  <a:txBody>
                    <a:bodyPr/>
                    <a:p>
                      <a:pPr>
                        <a:buNone/>
                      </a:pPr>
                      <a:r>
                        <a:rPr lang="en-US" altLang="zh-CN"/>
                        <a:t>77th </a:t>
                      </a:r>
                      <a:r>
                        <a:rPr lang="en-US" altLang="zh-CN"/>
                        <a:t>Street</a:t>
                      </a:r>
                      <a:endParaRPr lang="en-US" altLang="zh-CN"/>
                    </a:p>
                  </a:txBody>
                  <a:tcPr/>
                </a:tc>
              </a:tr>
              <a:tr h="365760">
                <a:tc>
                  <a:txBody>
                    <a:bodyPr/>
                    <a:p>
                      <a:pPr>
                        <a:buNone/>
                      </a:pPr>
                      <a:r>
                        <a:rPr lang="en-US" altLang="zh-CN"/>
                        <a:t>2</a:t>
                      </a:r>
                      <a:endParaRPr lang="en-US" altLang="zh-CN"/>
                    </a:p>
                  </a:txBody>
                  <a:tcPr/>
                </a:tc>
                <a:tc>
                  <a:txBody>
                    <a:bodyPr/>
                    <a:p>
                      <a:pPr>
                        <a:buNone/>
                      </a:pPr>
                      <a:r>
                        <a:rPr lang="zh-CN" altLang="en-US" sz="1800">
                          <a:sym typeface="+mn-ea"/>
                        </a:rPr>
                        <a:t>Central</a:t>
                      </a:r>
                      <a:endParaRPr lang="zh-CN" altLang="en-US"/>
                    </a:p>
                  </a:txBody>
                  <a:tcPr/>
                </a:tc>
              </a:tr>
              <a:tr h="365760">
                <a:tc>
                  <a:txBody>
                    <a:bodyPr/>
                    <a:p>
                      <a:pPr>
                        <a:buNone/>
                      </a:pPr>
                      <a:r>
                        <a:rPr lang="en-US" altLang="zh-CN"/>
                        <a:t>3</a:t>
                      </a:r>
                      <a:endParaRPr lang="en-US" altLang="zh-CN"/>
                    </a:p>
                  </a:txBody>
                  <a:tcPr/>
                </a:tc>
                <a:tc>
                  <a:txBody>
                    <a:bodyPr/>
                    <a:p>
                      <a:pPr>
                        <a:buNone/>
                      </a:pPr>
                      <a:r>
                        <a:rPr lang="zh-CN" altLang="en-US" sz="1800">
                          <a:sym typeface="+mn-ea"/>
                        </a:rPr>
                        <a:t>Southeast</a:t>
                      </a:r>
                      <a:endParaRPr lang="zh-CN" altLang="en-US"/>
                    </a:p>
                  </a:txBody>
                  <a:tcPr/>
                </a:tc>
              </a:tr>
            </a:tbl>
          </a:graphicData>
        </a:graphic>
      </p:graphicFrame>
      <p:sp>
        <p:nvSpPr>
          <p:cNvPr id="4" name="矩形 3"/>
          <p:cNvSpPr/>
          <p:nvPr/>
        </p:nvSpPr>
        <p:spPr>
          <a:xfrm>
            <a:off x="5782310" y="3949700"/>
            <a:ext cx="417195" cy="40513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矩形 7"/>
          <p:cNvSpPr/>
          <p:nvPr>
            <p:custDataLst>
              <p:tags r:id="rId5"/>
            </p:custDataLst>
          </p:nvPr>
        </p:nvSpPr>
        <p:spPr>
          <a:xfrm>
            <a:off x="7602855" y="4076700"/>
            <a:ext cx="417195" cy="40513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9" name="矩形 8"/>
          <p:cNvSpPr/>
          <p:nvPr>
            <p:custDataLst>
              <p:tags r:id="rId6"/>
            </p:custDataLst>
          </p:nvPr>
        </p:nvSpPr>
        <p:spPr>
          <a:xfrm>
            <a:off x="6380480" y="4354830"/>
            <a:ext cx="417195" cy="405130"/>
          </a:xfrm>
          <a:prstGeom prst="rect">
            <a:avLst/>
          </a:prstGeom>
          <a:noFill/>
          <a:ln w="2857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矩形 9"/>
          <p:cNvSpPr/>
          <p:nvPr/>
        </p:nvSpPr>
        <p:spPr>
          <a:xfrm>
            <a:off x="5022533" y="5443220"/>
            <a:ext cx="380365" cy="521970"/>
          </a:xfrm>
          <a:prstGeom prst="rect">
            <a:avLst/>
          </a:prstGeom>
          <a:noFill/>
          <a:ln>
            <a:noFill/>
          </a:ln>
        </p:spPr>
        <p:txBody>
          <a:bodyPr wrap="none" rtlCol="0" anchor="t">
            <a:spAutoFit/>
          </a:bodyPr>
          <a:p>
            <a:pPr algn="ctr"/>
            <a:r>
              <a:rPr lang="en-US" altLang="zh-CN" sz="2800" b="1">
                <a:ln w="22225">
                  <a:solidFill>
                    <a:schemeClr val="accent2"/>
                  </a:solidFill>
                  <a:prstDash val="solid"/>
                </a:ln>
                <a:solidFill>
                  <a:schemeClr val="accent2">
                    <a:lumMod val="40000"/>
                    <a:lumOff val="60000"/>
                    <a:lumMod val="40000"/>
                    <a:lumOff val="60000"/>
                  </a:schemeClr>
                </a:solidFill>
                <a:effectLst/>
              </a:rPr>
              <a:t>1</a:t>
            </a:r>
            <a:endParaRPr lang="en-US" altLang="zh-CN" sz="2800" b="1">
              <a:ln w="22225">
                <a:solidFill>
                  <a:schemeClr val="accent2"/>
                </a:solidFill>
                <a:prstDash val="solid"/>
              </a:ln>
              <a:solidFill>
                <a:schemeClr val="accent2">
                  <a:lumMod val="40000"/>
                  <a:lumOff val="60000"/>
                  <a:lumMod val="40000"/>
                  <a:lumOff val="60000"/>
                </a:schemeClr>
              </a:solidFill>
              <a:effectLst/>
            </a:endParaRPr>
          </a:p>
        </p:txBody>
      </p:sp>
      <p:sp>
        <p:nvSpPr>
          <p:cNvPr id="11" name="矩形 10"/>
          <p:cNvSpPr/>
          <p:nvPr>
            <p:custDataLst>
              <p:tags r:id="rId7"/>
            </p:custDataLst>
          </p:nvPr>
        </p:nvSpPr>
        <p:spPr>
          <a:xfrm>
            <a:off x="7639368" y="5570220"/>
            <a:ext cx="380365" cy="521970"/>
          </a:xfrm>
          <a:prstGeom prst="rect">
            <a:avLst/>
          </a:prstGeom>
          <a:noFill/>
          <a:ln>
            <a:noFill/>
          </a:ln>
        </p:spPr>
        <p:txBody>
          <a:bodyPr wrap="none" rtlCol="0" anchor="t">
            <a:spAutoFit/>
          </a:bodyPr>
          <a:p>
            <a:pPr algn="ctr"/>
            <a:r>
              <a:rPr lang="en-US" altLang="zh-CN" sz="2800" b="1">
                <a:ln w="22225">
                  <a:solidFill>
                    <a:schemeClr val="accent2"/>
                  </a:solidFill>
                  <a:prstDash val="solid"/>
                </a:ln>
                <a:solidFill>
                  <a:schemeClr val="accent2">
                    <a:lumMod val="40000"/>
                    <a:lumOff val="60000"/>
                    <a:lumMod val="40000"/>
                    <a:lumOff val="60000"/>
                  </a:schemeClr>
                </a:solidFill>
                <a:effectLst/>
              </a:rPr>
              <a:t>2</a:t>
            </a:r>
            <a:endParaRPr lang="en-US" altLang="zh-CN" sz="2800" b="1">
              <a:ln w="22225">
                <a:solidFill>
                  <a:schemeClr val="accent2"/>
                </a:solidFill>
                <a:prstDash val="solid"/>
              </a:ln>
              <a:solidFill>
                <a:schemeClr val="accent2">
                  <a:lumMod val="40000"/>
                  <a:lumOff val="60000"/>
                  <a:lumMod val="40000"/>
                  <a:lumOff val="60000"/>
                </a:schemeClr>
              </a:solidFill>
              <a:effectLst/>
            </a:endParaRPr>
          </a:p>
        </p:txBody>
      </p:sp>
      <p:sp>
        <p:nvSpPr>
          <p:cNvPr id="12" name="矩形 11"/>
          <p:cNvSpPr/>
          <p:nvPr>
            <p:custDataLst>
              <p:tags r:id="rId8"/>
            </p:custDataLst>
          </p:nvPr>
        </p:nvSpPr>
        <p:spPr>
          <a:xfrm>
            <a:off x="6416993" y="5697220"/>
            <a:ext cx="380365" cy="521970"/>
          </a:xfrm>
          <a:prstGeom prst="rect">
            <a:avLst/>
          </a:prstGeom>
          <a:noFill/>
          <a:ln>
            <a:noFill/>
          </a:ln>
        </p:spPr>
        <p:txBody>
          <a:bodyPr wrap="none" rtlCol="0" anchor="t">
            <a:spAutoFit/>
          </a:bodyPr>
          <a:p>
            <a:pPr algn="ctr"/>
            <a:r>
              <a:rPr lang="en-US" altLang="zh-CN" sz="2800" b="1">
                <a:ln w="22225">
                  <a:solidFill>
                    <a:schemeClr val="accent2"/>
                  </a:solidFill>
                  <a:prstDash val="solid"/>
                </a:ln>
                <a:solidFill>
                  <a:schemeClr val="accent2">
                    <a:lumMod val="40000"/>
                    <a:lumOff val="60000"/>
                    <a:lumMod val="40000"/>
                    <a:lumOff val="60000"/>
                  </a:schemeClr>
                </a:solidFill>
                <a:effectLst/>
              </a:rPr>
              <a:t>3</a:t>
            </a:r>
            <a:endParaRPr lang="en-US" altLang="zh-CN" sz="2800" b="1">
              <a:ln w="22225">
                <a:solidFill>
                  <a:schemeClr val="accent2"/>
                </a:solidFill>
                <a:prstDash val="solid"/>
              </a:ln>
              <a:solidFill>
                <a:schemeClr val="accent2">
                  <a:lumMod val="40000"/>
                  <a:lumOff val="60000"/>
                  <a:lumMod val="40000"/>
                  <a:lumOff val="60000"/>
                </a:schemeClr>
              </a:solidFill>
              <a:effectLst/>
            </a:endParaRPr>
          </a:p>
        </p:txBody>
      </p:sp>
      <p:cxnSp>
        <p:nvCxnSpPr>
          <p:cNvPr id="13" name="直接连接符 12"/>
          <p:cNvCxnSpPr>
            <a:endCxn id="4" idx="2"/>
          </p:cNvCxnSpPr>
          <p:nvPr/>
        </p:nvCxnSpPr>
        <p:spPr>
          <a:xfrm flipV="1">
            <a:off x="5365115" y="4354830"/>
            <a:ext cx="626110" cy="105473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14" name="直接连接符 13"/>
          <p:cNvCxnSpPr>
            <a:stCxn id="11" idx="0"/>
            <a:endCxn id="8" idx="2"/>
          </p:cNvCxnSpPr>
          <p:nvPr/>
        </p:nvCxnSpPr>
        <p:spPr>
          <a:xfrm flipH="1" flipV="1">
            <a:off x="7811770" y="4481830"/>
            <a:ext cx="17780" cy="108839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15" name="直接连接符 14"/>
          <p:cNvCxnSpPr>
            <a:stCxn id="12" idx="0"/>
            <a:endCxn id="9" idx="2"/>
          </p:cNvCxnSpPr>
          <p:nvPr/>
        </p:nvCxnSpPr>
        <p:spPr>
          <a:xfrm flipH="1" flipV="1">
            <a:off x="6589395" y="4759960"/>
            <a:ext cx="17780" cy="93726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图片 7" descr="Screenshot 2024-01-12 111029"/>
          <p:cNvPicPr>
            <a:picLocks noChangeAspect="1"/>
          </p:cNvPicPr>
          <p:nvPr/>
        </p:nvPicPr>
        <p:blipFill>
          <a:blip r:embed="rId1"/>
          <a:stretch>
            <a:fillRect/>
          </a:stretch>
        </p:blipFill>
        <p:spPr>
          <a:xfrm>
            <a:off x="1506855" y="1360170"/>
            <a:ext cx="9024620" cy="2890520"/>
          </a:xfrm>
          <a:prstGeom prst="rect">
            <a:avLst/>
          </a:prstGeom>
        </p:spPr>
      </p:pic>
      <p:sp>
        <p:nvSpPr>
          <p:cNvPr id="10" name="矩形 9"/>
          <p:cNvSpPr/>
          <p:nvPr/>
        </p:nvSpPr>
        <p:spPr>
          <a:xfrm>
            <a:off x="6101080" y="1432560"/>
            <a:ext cx="1714500" cy="31813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 name="标题 1"/>
          <p:cNvSpPr>
            <a:spLocks noGrp="1"/>
          </p:cNvSpPr>
          <p:nvPr>
            <p:ph type="title"/>
          </p:nvPr>
        </p:nvSpPr>
        <p:spPr>
          <a:xfrm>
            <a:off x="5340985" y="916940"/>
            <a:ext cx="1510030" cy="443230"/>
          </a:xfrm>
        </p:spPr>
        <p:txBody>
          <a:bodyPr>
            <a:normAutofit/>
          </a:bodyPr>
          <a:p>
            <a:r>
              <a:rPr lang="zh-CN" altLang="en-US" sz="2000" dirty="0">
                <a:latin typeface="Times New Roman" panose="02020503050405090304"/>
                <a:ea typeface="方正清刻本悦宋简体"/>
                <a:cs typeface="+mn-cs"/>
              </a:rPr>
              <a:t>数据</a:t>
            </a:r>
            <a:r>
              <a:rPr lang="zh-CN" altLang="en-US" sz="2000" dirty="0">
                <a:latin typeface="Times New Roman" panose="02020503050405090304"/>
                <a:ea typeface="方正清刻本悦宋简体"/>
                <a:cs typeface="+mn-cs"/>
              </a:rPr>
              <a:t>概览</a:t>
            </a:r>
            <a:endParaRPr lang="zh-CN" altLang="en-US" sz="2000" dirty="0">
              <a:latin typeface="Times New Roman" panose="02020503050405090304"/>
              <a:ea typeface="方正清刻本悦宋简体"/>
              <a:cs typeface="+mn-cs"/>
            </a:endParaRPr>
          </a:p>
        </p:txBody>
      </p:sp>
      <p:pic>
        <p:nvPicPr>
          <p:cNvPr id="7" name="图片 6" descr="date"/>
          <p:cNvPicPr>
            <a:picLocks noChangeAspect="1"/>
          </p:cNvPicPr>
          <p:nvPr/>
        </p:nvPicPr>
        <p:blipFill>
          <a:blip r:embed="rId2"/>
          <a:srcRect t="11479"/>
          <a:stretch>
            <a:fillRect/>
          </a:stretch>
        </p:blipFill>
        <p:spPr>
          <a:xfrm>
            <a:off x="1500505" y="819150"/>
            <a:ext cx="9040495" cy="3318510"/>
          </a:xfrm>
          <a:prstGeom prst="rect">
            <a:avLst/>
          </a:prstGeom>
        </p:spPr>
      </p:pic>
      <p:pic>
        <p:nvPicPr>
          <p:cNvPr id="9" name="图片 8" descr="hour"/>
          <p:cNvPicPr>
            <a:picLocks noChangeAspect="1"/>
          </p:cNvPicPr>
          <p:nvPr/>
        </p:nvPicPr>
        <p:blipFill>
          <a:blip r:embed="rId3"/>
          <a:stretch>
            <a:fillRect/>
          </a:stretch>
        </p:blipFill>
        <p:spPr>
          <a:xfrm>
            <a:off x="1506855" y="4137660"/>
            <a:ext cx="9040495" cy="1994535"/>
          </a:xfrm>
          <a:prstGeom prst="rect">
            <a:avLst/>
          </a:prstGeom>
        </p:spPr>
      </p:pic>
      <p:sp>
        <p:nvSpPr>
          <p:cNvPr id="11" name="矩形 10"/>
          <p:cNvSpPr/>
          <p:nvPr>
            <p:custDataLst>
              <p:tags r:id="rId4"/>
            </p:custDataLst>
          </p:nvPr>
        </p:nvSpPr>
        <p:spPr>
          <a:xfrm>
            <a:off x="4916170" y="88265"/>
            <a:ext cx="2359660" cy="510540"/>
          </a:xfrm>
          <a:prstGeom prst="rect">
            <a:avLst/>
          </a:prstGeom>
        </p:spPr>
        <p:txBody>
          <a:bodyPr wrap="none">
            <a:noAutofit/>
          </a:bodyPr>
          <a:p>
            <a:r>
              <a:rPr lang="zh-CN" altLang="en-US" sz="2800" dirty="0">
                <a:solidFill>
                  <a:schemeClr val="bg1"/>
                </a:solidFill>
                <a:latin typeface="Times New Roman" panose="02020503050405090304"/>
                <a:ea typeface="方正清刻本悦宋简体"/>
                <a:sym typeface="Times New Roman" panose="02020503050405090304"/>
              </a:rPr>
              <a:t>数据预处理</a:t>
            </a:r>
            <a:r>
              <a:rPr lang="zh-CN" altLang="en-US" sz="2800" dirty="0">
                <a:solidFill>
                  <a:schemeClr val="bg1"/>
                </a:solidFill>
                <a:latin typeface="Times New Roman" panose="02020503050405090304"/>
                <a:ea typeface="方正清刻本悦宋简体"/>
                <a:sym typeface="Times New Roman" panose="02020503050405090304"/>
              </a:rPr>
              <a:t>与概览</a:t>
            </a:r>
            <a:endParaRPr lang="zh-CN" altLang="en-US" sz="2800" dirty="0">
              <a:solidFill>
                <a:schemeClr val="bg1"/>
              </a:solidFill>
              <a:latin typeface="Times New Roman" panose="02020503050405090304"/>
              <a:ea typeface="方正清刻本悦宋简体"/>
              <a:sym typeface="Times New Roman" panose="02020503050405090304"/>
            </a:endParaRPr>
          </a:p>
        </p:txBody>
      </p:sp>
      <p:sp>
        <p:nvSpPr>
          <p:cNvPr id="12" name="文本框 11"/>
          <p:cNvSpPr txBox="1"/>
          <p:nvPr>
            <p:custDataLst>
              <p:tags r:id="rId5"/>
            </p:custDataLst>
          </p:nvPr>
        </p:nvSpPr>
        <p:spPr>
          <a:xfrm>
            <a:off x="1007110" y="819150"/>
            <a:ext cx="1993900" cy="4092575"/>
          </a:xfrm>
          <a:prstGeom prst="rect">
            <a:avLst/>
          </a:prstGeom>
          <a:noFill/>
        </p:spPr>
        <p:txBody>
          <a:bodyPr wrap="square" rtlCol="0">
            <a:spAutoFit/>
          </a:bodyPr>
          <a:p>
            <a:r>
              <a:rPr lang="zh-CN" altLang="en-US"/>
              <a:t>犯罪事件</a:t>
            </a:r>
            <a:endParaRPr lang="zh-CN" altLang="en-US"/>
          </a:p>
          <a:p>
            <a:r>
              <a:rPr lang="zh-CN" altLang="en-US"/>
              <a:t>的时间分布</a:t>
            </a:r>
            <a:endParaRPr lang="zh-CN" altLang="en-US"/>
          </a:p>
          <a:p>
            <a:endParaRPr lang="zh-CN" altLang="en-US" sz="1600">
              <a:solidFill>
                <a:srgbClr val="0070C0"/>
              </a:solidFill>
            </a:endParaRPr>
          </a:p>
          <a:p>
            <a:endParaRPr lang="zh-CN" altLang="en-US" sz="1600">
              <a:solidFill>
                <a:srgbClr val="0070C0"/>
              </a:solidFill>
            </a:endParaRPr>
          </a:p>
          <a:p>
            <a:endParaRPr lang="zh-CN" altLang="en-US" sz="1600">
              <a:solidFill>
                <a:srgbClr val="0070C0"/>
              </a:solidFill>
            </a:endParaRPr>
          </a:p>
          <a:p>
            <a:endParaRPr lang="zh-CN" altLang="en-US" sz="1600">
              <a:solidFill>
                <a:srgbClr val="0070C0"/>
              </a:solidFill>
            </a:endParaRPr>
          </a:p>
          <a:p>
            <a:endParaRPr lang="zh-CN" altLang="en-US" sz="1600">
              <a:solidFill>
                <a:srgbClr val="0070C0"/>
              </a:solidFill>
            </a:endParaRPr>
          </a:p>
          <a:p>
            <a:endParaRPr lang="zh-CN" altLang="en-US" sz="1600">
              <a:solidFill>
                <a:srgbClr val="0070C0"/>
              </a:solidFill>
            </a:endParaRPr>
          </a:p>
          <a:p>
            <a:endParaRPr lang="zh-CN" altLang="en-US" sz="1600">
              <a:solidFill>
                <a:srgbClr val="0070C0"/>
              </a:solidFill>
            </a:endParaRPr>
          </a:p>
          <a:p>
            <a:endParaRPr lang="zh-CN" altLang="en-US" sz="1600">
              <a:solidFill>
                <a:srgbClr val="0070C0"/>
              </a:solidFill>
            </a:endParaRPr>
          </a:p>
          <a:p>
            <a:endParaRPr lang="en-US" altLang="zh-CN" sz="1600">
              <a:solidFill>
                <a:srgbClr val="0070C0"/>
              </a:solidFill>
            </a:endParaRPr>
          </a:p>
          <a:p>
            <a:endParaRPr lang="en-US" altLang="zh-CN" sz="1600">
              <a:solidFill>
                <a:srgbClr val="0070C0"/>
              </a:solidFill>
            </a:endParaRPr>
          </a:p>
          <a:p>
            <a:endParaRPr lang="en-US" altLang="zh-CN" sz="1600">
              <a:solidFill>
                <a:srgbClr val="0070C0"/>
              </a:solidFill>
            </a:endParaRPr>
          </a:p>
          <a:p>
            <a:endParaRPr lang="en-US" altLang="zh-CN" sz="1600">
              <a:solidFill>
                <a:srgbClr val="0070C0"/>
              </a:solidFill>
            </a:endParaRPr>
          </a:p>
          <a:p>
            <a:r>
              <a:rPr lang="en-US" altLang="zh-CN" sz="1600">
                <a:solidFill>
                  <a:srgbClr val="0070C0"/>
                </a:solidFill>
              </a:rPr>
              <a:t>date_occurred  </a:t>
            </a:r>
            <a:r>
              <a:rPr lang="en-US" altLang="zh-CN" sz="1600">
                <a:solidFill>
                  <a:srgbClr val="00B050"/>
                </a:solidFill>
              </a:rPr>
              <a:t>-&gt;</a:t>
            </a:r>
            <a:endParaRPr lang="en-US" altLang="zh-CN" sz="1600"/>
          </a:p>
          <a:p>
            <a:r>
              <a:rPr lang="en-US" altLang="zh-CN" sz="1600">
                <a:solidFill>
                  <a:srgbClr val="FF0000"/>
                </a:solidFill>
              </a:rPr>
              <a:t>month</a:t>
            </a:r>
            <a:r>
              <a:rPr lang="zh-CN" altLang="en-US" sz="1600">
                <a:solidFill>
                  <a:srgbClr val="FF0000"/>
                </a:solidFill>
              </a:rPr>
              <a:t>、</a:t>
            </a:r>
            <a:r>
              <a:rPr lang="en-US" altLang="zh-CN" sz="1600">
                <a:solidFill>
                  <a:srgbClr val="FF0000"/>
                </a:solidFill>
              </a:rPr>
              <a:t>day、hour</a:t>
            </a:r>
            <a:endParaRPr lang="en-US" altLang="zh-CN" sz="160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TABLE_ENDDRAG_ORIGIN_RECT" val="369*306"/>
  <p:tag name="TABLE_ENDDRAG_RECT" val="490*128*369*306"/>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TABLE_ENDDRAG_ORIGIN_RECT" val="132*135"/>
  <p:tag name="TABLE_ENDDRAG_RECT" val="73*193*132*135"/>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TABLE_ENDDRAG_ORIGIN_RECT" val="196*140"/>
  <p:tag name="TABLE_ENDDRAG_RECT" val="144*210*196*140"/>
</p:tagLst>
</file>

<file path=ppt/tags/tag29.xml><?xml version="1.0" encoding="utf-8"?>
<p:tagLst xmlns:p="http://schemas.openxmlformats.org/presentationml/2006/main">
  <p:tag name="TABLE_ENDDRAG_ORIGIN_RECT" val="196*140"/>
  <p:tag name="TABLE_ENDDRAG_RECT" val="144*210*196*140"/>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TABLE_ENDDRAG_ORIGIN_RECT" val="226*231"/>
  <p:tag name="TABLE_ENDDRAG_RECT" val="136*168*226*231"/>
</p:tagLst>
</file>

<file path=ppt/tags/tag39.xml><?xml version="1.0" encoding="utf-8"?>
<p:tagLst xmlns:p="http://schemas.openxmlformats.org/presentationml/2006/main">
  <p:tag name="TABLE_ENDDRAG_ORIGIN_RECT" val="478*177"/>
  <p:tag name="TABLE_ENDDRAG_RECT" val="337*256*478*177"/>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2747</Words>
  <Application>WPS 文字</Application>
  <PresentationFormat>自定义</PresentationFormat>
  <Paragraphs>618</Paragraphs>
  <Slides>21</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21</vt:i4>
      </vt:variant>
    </vt:vector>
  </HeadingPairs>
  <TitlesOfParts>
    <vt:vector size="39" baseType="lpstr">
      <vt:lpstr>Arial</vt:lpstr>
      <vt:lpstr>宋体</vt:lpstr>
      <vt:lpstr>Wingdings</vt:lpstr>
      <vt:lpstr>Times New Roman</vt:lpstr>
      <vt:lpstr>方正清刻本悦宋简体</vt:lpstr>
      <vt:lpstr>汉仪书宋二KW</vt:lpstr>
      <vt:lpstr>Times New Roman Bold</vt:lpstr>
      <vt:lpstr>微软雅黑</vt:lpstr>
      <vt:lpstr>汉仪旗黑</vt:lpstr>
      <vt:lpstr>宋体</vt:lpstr>
      <vt:lpstr>Arial Unicode MS</vt:lpstr>
      <vt:lpstr>Calibri</vt:lpstr>
      <vt:lpstr>Helvetica Neue</vt:lpstr>
      <vt:lpstr>微软雅黑</vt:lpstr>
      <vt:lpstr>Times New Roman</vt:lpstr>
      <vt:lpstr>方正清刻本悦宋简体</vt:lpstr>
      <vt:lpstr>Heiti SC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数据概览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黄裔杰</cp:lastModifiedBy>
  <cp:revision>61</cp:revision>
  <dcterms:created xsi:type="dcterms:W3CDTF">2024-01-15T12:35:17Z</dcterms:created>
  <dcterms:modified xsi:type="dcterms:W3CDTF">2024-01-15T12:35:17Z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2052-6.4.0.8550</vt:lpwstr>
  </property>
  <property fmtid="{D5CDD505-2E9C-101B-9397-08002B2CF9AE}" pid="3" name="KSOTemplateUUID">
    <vt:lpwstr>v1.0_mb_FygSN3yqrAQe7JZRz3XIUQ==</vt:lpwstr>
  </property>
  <property fmtid="{D5CDD505-2E9C-101B-9397-08002B2CF9AE}" pid="4" name="ICV">
    <vt:lpwstr>E06D7594DBC54280AC42A1656D328B10_41</vt:lpwstr>
  </property>
</Properties>
</file>

<file path=docProps/thumbnail.jpeg>
</file>